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4" r:id="rId2"/>
    <p:sldMasterId id="2147483727" r:id="rId3"/>
    <p:sldMasterId id="2147483740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325" r:id="rId13"/>
    <p:sldId id="265" r:id="rId14"/>
    <p:sldId id="266" r:id="rId15"/>
    <p:sldId id="268" r:id="rId16"/>
    <p:sldId id="270" r:id="rId17"/>
    <p:sldId id="323" r:id="rId18"/>
    <p:sldId id="324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7" Type="http://schemas.openxmlformats.org/officeDocument/2006/relationships/image" Target="../media/image21.emf"/><Relationship Id="rId2" Type="http://schemas.openxmlformats.org/officeDocument/2006/relationships/image" Target="../media/image16.e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4" Type="http://schemas.openxmlformats.org/officeDocument/2006/relationships/image" Target="../media/image8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Relationship Id="rId4" Type="http://schemas.openxmlformats.org/officeDocument/2006/relationships/image" Target="../media/image9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4" Type="http://schemas.openxmlformats.org/officeDocument/2006/relationships/image" Target="../media/image9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image" Target="../media/image43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12" Type="http://schemas.openxmlformats.org/officeDocument/2006/relationships/image" Target="../media/image42.wmf"/><Relationship Id="rId2" Type="http://schemas.openxmlformats.org/officeDocument/2006/relationships/image" Target="../media/image32.wmf"/><Relationship Id="rId16" Type="http://schemas.openxmlformats.org/officeDocument/2006/relationships/image" Target="../media/image46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11" Type="http://schemas.openxmlformats.org/officeDocument/2006/relationships/image" Target="../media/image41.wmf"/><Relationship Id="rId5" Type="http://schemas.openxmlformats.org/officeDocument/2006/relationships/image" Target="../media/image35.wmf"/><Relationship Id="rId15" Type="http://schemas.openxmlformats.org/officeDocument/2006/relationships/image" Target="../media/image45.wmf"/><Relationship Id="rId10" Type="http://schemas.openxmlformats.org/officeDocument/2006/relationships/image" Target="../media/image40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Relationship Id="rId14" Type="http://schemas.openxmlformats.org/officeDocument/2006/relationships/image" Target="../media/image4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image" Target="../media/image59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12" Type="http://schemas.openxmlformats.org/officeDocument/2006/relationships/image" Target="../media/image58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11" Type="http://schemas.openxmlformats.org/officeDocument/2006/relationships/image" Target="../media/image57.wmf"/><Relationship Id="rId5" Type="http://schemas.openxmlformats.org/officeDocument/2006/relationships/image" Target="../media/image51.wmf"/><Relationship Id="rId10" Type="http://schemas.openxmlformats.org/officeDocument/2006/relationships/image" Target="../media/image56.wmf"/><Relationship Id="rId4" Type="http://schemas.openxmlformats.org/officeDocument/2006/relationships/image" Target="../media/image50.wmf"/><Relationship Id="rId9" Type="http://schemas.openxmlformats.org/officeDocument/2006/relationships/image" Target="../media/image5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4" Type="http://schemas.openxmlformats.org/officeDocument/2006/relationships/image" Target="../media/image6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4" Type="http://schemas.openxmlformats.org/officeDocument/2006/relationships/image" Target="../media/image6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4" Type="http://schemas.openxmlformats.org/officeDocument/2006/relationships/image" Target="../media/image7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4" Type="http://schemas.openxmlformats.org/officeDocument/2006/relationships/image" Target="../media/image7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4" Type="http://schemas.openxmlformats.org/officeDocument/2006/relationships/image" Target="../media/image8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843D-DB09-43B9-AE3B-B0F737A44D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DA4D-7E2F-40E5-A67C-A616EF3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97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843D-DB09-43B9-AE3B-B0F737A44D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DA4D-7E2F-40E5-A67C-A616EF3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24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843D-DB09-43B9-AE3B-B0F737A44D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DA4D-7E2F-40E5-A67C-A616EF3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759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9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9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A897E7-8735-47C4-B05D-45BA404AB3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21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24D6F2-E2CA-461C-83DB-6633B747314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572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DF301C-9F32-4F6D-B5C5-2712E2B5DFB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0911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B28D6A-51B8-4194-A68C-A4A4E91B3CF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098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CF29BF-366B-4E08-912C-A2F029E3C97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506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AAC6B6-E9B8-4FE3-ABDA-3F03B1D1789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5153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44E74-E2A5-4116-943A-0E0FC4250A0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120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7E425-7C9D-4B6E-9D68-8D7F0982252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63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843D-DB09-43B9-AE3B-B0F737A44D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DA4D-7E2F-40E5-A67C-A616EF3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1531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AF9BCC-CA09-4F3F-B5EC-26D82A51AC7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7578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B23876-43F1-47BD-B393-B90FEB3283D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4273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49E8B1-0C7D-46BF-AF10-2631F628DCA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847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6610AA-20BD-4DA0-A7E9-C73649E021A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1912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47F5DE-4155-4A05-B779-C16F0413A58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8650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6 h 1912"/>
              <a:gd name="T4" fmla="*/ 0 w 1588"/>
              <a:gd name="T5" fmla="*/ 2147483646 h 1912"/>
              <a:gd name="T6" fmla="*/ 0 w 1588"/>
              <a:gd name="T7" fmla="*/ 2147483646 h 1912"/>
              <a:gd name="T8" fmla="*/ 0 w 1588"/>
              <a:gd name="T9" fmla="*/ 2147483646 h 1912"/>
              <a:gd name="T10" fmla="*/ 0 w 1588"/>
              <a:gd name="T11" fmla="*/ 2147483646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7B2DEB-E364-4C6F-9B31-78450669CF6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0902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BF5859-97D0-4972-AFDF-80797D88D14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07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11F4FF-AF2E-4776-9B94-37ADECB3709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95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DE3077-1A46-4083-B8FB-CE05F7D790A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4090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12A3CC-D7D3-42A6-9B6E-35B16BE4D85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581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843D-DB09-43B9-AE3B-B0F737A44D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DA4D-7E2F-40E5-A67C-A616EF3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1543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C1A041-BB38-4B9E-99E5-9213022B436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2117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CDD84-A5D9-4714-B9C4-0526650D786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0035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CA3D62-C0A3-4CCB-B215-E6520BEB77E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8901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43303-B1C1-4E69-A1E8-3348BD7B934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3965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4EB7B5-F7B5-44F0-B3BF-7A8B5E50C3B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7938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F79FC8-6D86-4399-ABA1-1C56DAC7BA3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8706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8D0703-896F-462A-BBF7-908641F0063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5516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5153A-1287-4085-B028-50812B9AF52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430734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0AC07-ECEF-47B0-8A26-9D5C2603D10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001170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5334E-EEF3-4826-A2E3-1A7F1A6E25E8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46043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843D-DB09-43B9-AE3B-B0F737A44D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DA4D-7E2F-40E5-A67C-A616EF3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9680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0D928-CC60-400D-A3C5-665879ADCE30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77303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75855-7EEC-4684-AD41-75AC7188F95A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995160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C69C1-62C3-4F43-A5E1-8BFC195643B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271684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174A3-15CF-4721-AE66-FBA7D7AEC27B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68125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8E0A2-B332-4D39-95B5-2267560E067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388005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848E8-94D0-4564-A231-23C28BE7389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5367908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2AAA8-2121-48EA-A96A-08C736DA4901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296113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70FE4-C74B-42B8-AB37-9747327E4C4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14941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843D-DB09-43B9-AE3B-B0F737A44D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DA4D-7E2F-40E5-A67C-A616EF3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82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843D-DB09-43B9-AE3B-B0F737A44D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DA4D-7E2F-40E5-A67C-A616EF3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843D-DB09-43B9-AE3B-B0F737A44D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DA4D-7E2F-40E5-A67C-A616EF3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1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843D-DB09-43B9-AE3B-B0F737A44D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DA4D-7E2F-40E5-A67C-A616EF3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733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0843D-DB09-43B9-AE3B-B0F737A44D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DA4D-7E2F-40E5-A67C-A616EF3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0843D-DB09-43B9-AE3B-B0F737A44D88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5DA4D-7E2F-40E5-A67C-A616EF33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60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48A41E3-6C24-422C-A9D3-25654A4BE188}" type="slidenum">
              <a:rPr 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1845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EB7332-31C7-4A8F-8D38-4E4CC1E8D604}" type="slidenum">
              <a:rPr 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17997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0" tIns="45697" rIns="91390" bIns="456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Nhấn soạn thảo kiểu tiêu đề trang cái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0" tIns="45697" rIns="91390" bIns="456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Nhấn soạn thảo các kiểu văn bản trang cái</a:t>
            </a:r>
          </a:p>
          <a:p>
            <a:pPr lvl="1"/>
            <a:r>
              <a:rPr lang="vi-VN" smtClean="0"/>
              <a:t>Mức hai</a:t>
            </a:r>
          </a:p>
          <a:p>
            <a:pPr lvl="2"/>
            <a:r>
              <a:rPr lang="vi-VN" smtClean="0"/>
              <a:t>Mức ba</a:t>
            </a:r>
          </a:p>
          <a:p>
            <a:pPr lvl="3"/>
            <a:r>
              <a:rPr lang="vi-VN" smtClean="0"/>
              <a:t>Mức bốn</a:t>
            </a:r>
          </a:p>
          <a:p>
            <a:pPr lvl="4"/>
            <a:r>
              <a:rPr lang="vi-VN" smtClean="0"/>
              <a:t>Mức năm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30480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390" tIns="45697" rIns="91390" bIns="45697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u="none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553200"/>
            <a:ext cx="36576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390" tIns="45697" rIns="91390" bIns="45697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u="none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 b="1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553200"/>
            <a:ext cx="2133600" cy="2444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390" tIns="45697" rIns="91390" bIns="4569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u="none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2921E4-376D-4EA0-B121-E9571EA38D2A}" type="slidenum">
              <a:rPr lang="vi-VN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69913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513013" indent="-227013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2970213" indent="-227013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427413" indent="-227013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884613" indent="-227013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image" Target="../media/image35.wmf"/><Relationship Id="rId18" Type="http://schemas.openxmlformats.org/officeDocument/2006/relationships/oleObject" Target="../embeddings/oleObject17.bin"/><Relationship Id="rId26" Type="http://schemas.openxmlformats.org/officeDocument/2006/relationships/image" Target="../media/image41.wmf"/><Relationship Id="rId3" Type="http://schemas.openxmlformats.org/officeDocument/2006/relationships/oleObject" Target="../embeddings/oleObject9.bin"/><Relationship Id="rId21" Type="http://schemas.openxmlformats.org/officeDocument/2006/relationships/image" Target="../media/image39.wmf"/><Relationship Id="rId34" Type="http://schemas.openxmlformats.org/officeDocument/2006/relationships/image" Target="../media/image45.wmf"/><Relationship Id="rId7" Type="http://schemas.openxmlformats.org/officeDocument/2006/relationships/oleObject" Target="../embeddings/oleObject11.bin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37.wmf"/><Relationship Id="rId25" Type="http://schemas.openxmlformats.org/officeDocument/2006/relationships/oleObject" Target="../embeddings/oleObject21.bin"/><Relationship Id="rId33" Type="http://schemas.openxmlformats.org/officeDocument/2006/relationships/oleObject" Target="../embeddings/oleObject25.bin"/><Relationship Id="rId2" Type="http://schemas.openxmlformats.org/officeDocument/2006/relationships/slideLayout" Target="../slideLayouts/slideLayout36.xml"/><Relationship Id="rId16" Type="http://schemas.openxmlformats.org/officeDocument/2006/relationships/oleObject" Target="../embeddings/oleObject16.bin"/><Relationship Id="rId20" Type="http://schemas.openxmlformats.org/officeDocument/2006/relationships/oleObject" Target="../embeddings/oleObject18.bin"/><Relationship Id="rId29" Type="http://schemas.openxmlformats.org/officeDocument/2006/relationships/oleObject" Target="../embeddings/oleObject23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13.bin"/><Relationship Id="rId24" Type="http://schemas.openxmlformats.org/officeDocument/2006/relationships/image" Target="../media/image40.wmf"/><Relationship Id="rId32" Type="http://schemas.openxmlformats.org/officeDocument/2006/relationships/image" Target="../media/image44.wmf"/><Relationship Id="rId37" Type="http://schemas.openxmlformats.org/officeDocument/2006/relationships/image" Target="../media/image46.wmf"/><Relationship Id="rId5" Type="http://schemas.openxmlformats.org/officeDocument/2006/relationships/oleObject" Target="../embeddings/oleObject10.bin"/><Relationship Id="rId15" Type="http://schemas.openxmlformats.org/officeDocument/2006/relationships/image" Target="../media/image36.wmf"/><Relationship Id="rId23" Type="http://schemas.openxmlformats.org/officeDocument/2006/relationships/oleObject" Target="../embeddings/oleObject20.bin"/><Relationship Id="rId28" Type="http://schemas.openxmlformats.org/officeDocument/2006/relationships/image" Target="../media/image42.wmf"/><Relationship Id="rId36" Type="http://schemas.openxmlformats.org/officeDocument/2006/relationships/oleObject" Target="../embeddings/oleObject27.bin"/><Relationship Id="rId10" Type="http://schemas.openxmlformats.org/officeDocument/2006/relationships/image" Target="../media/image34.wmf"/><Relationship Id="rId19" Type="http://schemas.openxmlformats.org/officeDocument/2006/relationships/image" Target="../media/image38.wmf"/><Relationship Id="rId31" Type="http://schemas.openxmlformats.org/officeDocument/2006/relationships/oleObject" Target="../embeddings/oleObject24.bin"/><Relationship Id="rId4" Type="http://schemas.openxmlformats.org/officeDocument/2006/relationships/image" Target="../media/image31.wmf"/><Relationship Id="rId9" Type="http://schemas.openxmlformats.org/officeDocument/2006/relationships/oleObject" Target="../embeddings/oleObject12.bin"/><Relationship Id="rId14" Type="http://schemas.openxmlformats.org/officeDocument/2006/relationships/oleObject" Target="../embeddings/oleObject15.bin"/><Relationship Id="rId22" Type="http://schemas.openxmlformats.org/officeDocument/2006/relationships/oleObject" Target="../embeddings/oleObject19.bin"/><Relationship Id="rId27" Type="http://schemas.openxmlformats.org/officeDocument/2006/relationships/oleObject" Target="../embeddings/oleObject22.bin"/><Relationship Id="rId30" Type="http://schemas.openxmlformats.org/officeDocument/2006/relationships/image" Target="../media/image43.wmf"/><Relationship Id="rId35" Type="http://schemas.openxmlformats.org/officeDocument/2006/relationships/oleObject" Target="../embeddings/oleObject26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oleObject" Target="../embeddings/oleObject33.bin"/><Relationship Id="rId18" Type="http://schemas.openxmlformats.org/officeDocument/2006/relationships/image" Target="../media/image54.wmf"/><Relationship Id="rId26" Type="http://schemas.openxmlformats.org/officeDocument/2006/relationships/image" Target="../media/image58.wmf"/><Relationship Id="rId3" Type="http://schemas.openxmlformats.org/officeDocument/2006/relationships/oleObject" Target="../embeddings/oleObject28.bin"/><Relationship Id="rId21" Type="http://schemas.openxmlformats.org/officeDocument/2006/relationships/oleObject" Target="../embeddings/oleObject37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51.wmf"/><Relationship Id="rId17" Type="http://schemas.openxmlformats.org/officeDocument/2006/relationships/oleObject" Target="../embeddings/oleObject35.bin"/><Relationship Id="rId25" Type="http://schemas.openxmlformats.org/officeDocument/2006/relationships/oleObject" Target="../embeddings/oleObject39.bin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53.wmf"/><Relationship Id="rId20" Type="http://schemas.openxmlformats.org/officeDocument/2006/relationships/image" Target="../media/image55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32.bin"/><Relationship Id="rId24" Type="http://schemas.openxmlformats.org/officeDocument/2006/relationships/image" Target="../media/image57.wmf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4.bin"/><Relationship Id="rId23" Type="http://schemas.openxmlformats.org/officeDocument/2006/relationships/oleObject" Target="../embeddings/oleObject38.bin"/><Relationship Id="rId28" Type="http://schemas.openxmlformats.org/officeDocument/2006/relationships/image" Target="../media/image59.wmf"/><Relationship Id="rId10" Type="http://schemas.openxmlformats.org/officeDocument/2006/relationships/image" Target="../media/image50.wmf"/><Relationship Id="rId19" Type="http://schemas.openxmlformats.org/officeDocument/2006/relationships/oleObject" Target="../embeddings/oleObject36.bin"/><Relationship Id="rId4" Type="http://schemas.openxmlformats.org/officeDocument/2006/relationships/image" Target="../media/image47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52.wmf"/><Relationship Id="rId22" Type="http://schemas.openxmlformats.org/officeDocument/2006/relationships/image" Target="../media/image56.wmf"/><Relationship Id="rId27" Type="http://schemas.openxmlformats.org/officeDocument/2006/relationships/oleObject" Target="../embeddings/oleObject4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image" Target="../media/image64.png"/><Relationship Id="rId3" Type="http://schemas.openxmlformats.org/officeDocument/2006/relationships/audio" Target="../media/audio1.wav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6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0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62.wmf"/><Relationship Id="rId4" Type="http://schemas.openxmlformats.org/officeDocument/2006/relationships/audio" Target="../media/audio2.wav"/><Relationship Id="rId9" Type="http://schemas.openxmlformats.org/officeDocument/2006/relationships/oleObject" Target="../embeddings/oleObject4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image" Target="../media/image68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46.bin"/><Relationship Id="rId12" Type="http://schemas.openxmlformats.org/officeDocument/2006/relationships/oleObject" Target="../embeddings/oleObject4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5.wmf"/><Relationship Id="rId11" Type="http://schemas.openxmlformats.org/officeDocument/2006/relationships/image" Target="../media/image69.png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67.wmf"/><Relationship Id="rId4" Type="http://schemas.openxmlformats.org/officeDocument/2006/relationships/audio" Target="../media/audio2.wav"/><Relationship Id="rId9" Type="http://schemas.openxmlformats.org/officeDocument/2006/relationships/oleObject" Target="../embeddings/oleObject47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image" Target="../media/image74.png"/><Relationship Id="rId3" Type="http://schemas.openxmlformats.org/officeDocument/2006/relationships/audio" Target="../media/audio2.wav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7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72.wmf"/><Relationship Id="rId4" Type="http://schemas.openxmlformats.org/officeDocument/2006/relationships/audio" Target="../media/audio1.wav"/><Relationship Id="rId9" Type="http://schemas.openxmlformats.org/officeDocument/2006/relationships/oleObject" Target="../embeddings/oleObject51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13" Type="http://schemas.openxmlformats.org/officeDocument/2006/relationships/image" Target="../media/image79.png"/><Relationship Id="rId3" Type="http://schemas.openxmlformats.org/officeDocument/2006/relationships/audio" Target="../media/audio1.wav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7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75.wmf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3.bin"/><Relationship Id="rId10" Type="http://schemas.openxmlformats.org/officeDocument/2006/relationships/image" Target="../media/image77.wmf"/><Relationship Id="rId4" Type="http://schemas.openxmlformats.org/officeDocument/2006/relationships/audio" Target="../media/audio2.wav"/><Relationship Id="rId9" Type="http://schemas.openxmlformats.org/officeDocument/2006/relationships/oleObject" Target="../embeddings/oleObject5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image" Target="../media/image84.png"/><Relationship Id="rId3" Type="http://schemas.openxmlformats.org/officeDocument/2006/relationships/audio" Target="../media/audio1.wav"/><Relationship Id="rId7" Type="http://schemas.openxmlformats.org/officeDocument/2006/relationships/oleObject" Target="../embeddings/oleObject58.bin"/><Relationship Id="rId12" Type="http://schemas.openxmlformats.org/officeDocument/2006/relationships/image" Target="../media/image8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7.bin"/><Relationship Id="rId10" Type="http://schemas.openxmlformats.org/officeDocument/2006/relationships/image" Target="../media/image82.wmf"/><Relationship Id="rId4" Type="http://schemas.openxmlformats.org/officeDocument/2006/relationships/audio" Target="../media/audio2.wav"/><Relationship Id="rId9" Type="http://schemas.openxmlformats.org/officeDocument/2006/relationships/oleObject" Target="../embeddings/oleObject59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13" Type="http://schemas.openxmlformats.org/officeDocument/2006/relationships/image" Target="../media/image89.png"/><Relationship Id="rId3" Type="http://schemas.openxmlformats.org/officeDocument/2006/relationships/audio" Target="../media/audio1.wav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8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85.wmf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61.bin"/><Relationship Id="rId10" Type="http://schemas.openxmlformats.org/officeDocument/2006/relationships/image" Target="../media/image87.wmf"/><Relationship Id="rId4" Type="http://schemas.openxmlformats.org/officeDocument/2006/relationships/audio" Target="../media/audio2.wav"/><Relationship Id="rId9" Type="http://schemas.openxmlformats.org/officeDocument/2006/relationships/oleObject" Target="../embeddings/oleObject63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13" Type="http://schemas.openxmlformats.org/officeDocument/2006/relationships/image" Target="../media/image94.png"/><Relationship Id="rId3" Type="http://schemas.openxmlformats.org/officeDocument/2006/relationships/audio" Target="../media/audio2.wav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9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90.wmf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5.bin"/><Relationship Id="rId10" Type="http://schemas.openxmlformats.org/officeDocument/2006/relationships/image" Target="../media/image92.wmf"/><Relationship Id="rId4" Type="http://schemas.openxmlformats.org/officeDocument/2006/relationships/audio" Target="../media/audio1.wav"/><Relationship Id="rId9" Type="http://schemas.openxmlformats.org/officeDocument/2006/relationships/oleObject" Target="../embeddings/oleObject67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13" Type="http://schemas.openxmlformats.org/officeDocument/2006/relationships/image" Target="../media/image99.png"/><Relationship Id="rId3" Type="http://schemas.openxmlformats.org/officeDocument/2006/relationships/audio" Target="../media/audio1.wav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9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95.wmf"/><Relationship Id="rId11" Type="http://schemas.openxmlformats.org/officeDocument/2006/relationships/oleObject" Target="../embeddings/oleObject72.bin"/><Relationship Id="rId5" Type="http://schemas.openxmlformats.org/officeDocument/2006/relationships/oleObject" Target="../embeddings/oleObject69.bin"/><Relationship Id="rId10" Type="http://schemas.openxmlformats.org/officeDocument/2006/relationships/image" Target="../media/image97.wmf"/><Relationship Id="rId4" Type="http://schemas.openxmlformats.org/officeDocument/2006/relationships/audio" Target="../media/audio2.wav"/><Relationship Id="rId9" Type="http://schemas.openxmlformats.org/officeDocument/2006/relationships/oleObject" Target="../embeddings/oleObject7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40.xml"/><Relationship Id="rId16" Type="http://schemas.openxmlformats.org/officeDocument/2006/relationships/image" Target="../media/image21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8.e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396351" y="365126"/>
            <a:ext cx="6089696" cy="1325563"/>
          </a:xfrm>
        </p:spPr>
        <p:txBody>
          <a:bodyPr/>
          <a:lstStyle/>
          <a:p>
            <a:r>
              <a:rPr lang="en-US" altLang="en-US" sz="2667" dirty="0" err="1">
                <a:solidFill>
                  <a:srgbClr val="002060"/>
                </a:solidFill>
              </a:rPr>
              <a:t>Chương</a:t>
            </a:r>
            <a:r>
              <a:rPr lang="en-US" altLang="en-US" sz="2667" dirty="0">
                <a:solidFill>
                  <a:srgbClr val="002060"/>
                </a:solidFill>
              </a:rPr>
              <a:t> III. </a:t>
            </a:r>
            <a:r>
              <a:rPr lang="en-US" altLang="en-US" sz="2667" dirty="0" smtClean="0">
                <a:solidFill>
                  <a:srgbClr val="002060"/>
                </a:solidFill>
              </a:rPr>
              <a:t> </a:t>
            </a:r>
            <a:r>
              <a:rPr lang="vi-VN" altLang="en-US" sz="2667" dirty="0" smtClean="0">
                <a:solidFill>
                  <a:srgbClr val="002060"/>
                </a:solidFill>
              </a:rPr>
              <a:t>PHƯƠNG PHÁP TỌA ĐỘ TRONG KHÔNG GIAN</a:t>
            </a:r>
            <a:endParaRPr lang="en-US" altLang="en-US" sz="2667" dirty="0">
              <a:solidFill>
                <a:srgbClr val="002060"/>
              </a:solidFill>
            </a:endParaRP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422991" y="1976617"/>
            <a:ext cx="8036417" cy="2062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267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</a:t>
            </a:r>
            <a:r>
              <a:rPr lang="en-US" altLang="en-US" sz="4267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4267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học</a:t>
            </a:r>
            <a:r>
              <a:rPr lang="en-US" altLang="en-US" sz="4267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altLang="en-US" sz="4267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PHƯƠNG TRÌNH MẶT PHẲNG</a:t>
            </a:r>
            <a:endParaRPr lang="en-US" altLang="en-US" sz="4267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defRPr/>
            </a:pPr>
            <a:endParaRPr lang="en-US" altLang="en-US" sz="4267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6" name="TextBox 1"/>
          <p:cNvSpPr txBox="1">
            <a:spLocks noChangeArrowheads="1"/>
          </p:cNvSpPr>
          <p:nvPr/>
        </p:nvSpPr>
        <p:spPr bwMode="auto">
          <a:xfrm>
            <a:off x="1560681" y="3668184"/>
            <a:ext cx="5761037" cy="1323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67" dirty="0" err="1" smtClean="0">
                <a:solidFill>
                  <a:srgbClr val="0070C0"/>
                </a:solidFill>
              </a:rPr>
              <a:t>Giáo</a:t>
            </a:r>
            <a:r>
              <a:rPr lang="en-US" altLang="en-US" sz="2667" dirty="0" smtClean="0">
                <a:solidFill>
                  <a:srgbClr val="0070C0"/>
                </a:solidFill>
              </a:rPr>
              <a:t> </a:t>
            </a:r>
            <a:r>
              <a:rPr lang="en-US" altLang="en-US" sz="2667" dirty="0" err="1">
                <a:solidFill>
                  <a:srgbClr val="0070C0"/>
                </a:solidFill>
              </a:rPr>
              <a:t>viên</a:t>
            </a:r>
            <a:r>
              <a:rPr lang="en-US" altLang="en-US" sz="2667" dirty="0">
                <a:solidFill>
                  <a:srgbClr val="0070C0"/>
                </a:solidFill>
              </a:rPr>
              <a:t>: </a:t>
            </a:r>
            <a:r>
              <a:rPr lang="vi-VN" altLang="en-US" sz="2667" dirty="0" smtClean="0">
                <a:solidFill>
                  <a:srgbClr val="0070C0"/>
                </a:solidFill>
              </a:rPr>
              <a:t>Nguyễn Thị Dân</a:t>
            </a:r>
            <a:endParaRPr lang="en-US" altLang="en-US" sz="2667" dirty="0">
              <a:solidFill>
                <a:srgbClr val="0070C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67" dirty="0" err="1">
                <a:solidFill>
                  <a:srgbClr val="0070C0"/>
                </a:solidFill>
              </a:rPr>
              <a:t>Tổ</a:t>
            </a:r>
            <a:r>
              <a:rPr lang="en-US" altLang="en-US" sz="2667" dirty="0">
                <a:solidFill>
                  <a:srgbClr val="0070C0"/>
                </a:solidFill>
              </a:rPr>
              <a:t>: </a:t>
            </a:r>
            <a:r>
              <a:rPr lang="en-US" altLang="en-US" sz="2667" dirty="0" err="1">
                <a:solidFill>
                  <a:srgbClr val="0070C0"/>
                </a:solidFill>
              </a:rPr>
              <a:t>Toán</a:t>
            </a:r>
            <a:r>
              <a:rPr lang="en-US" altLang="en-US" sz="2667" dirty="0">
                <a:solidFill>
                  <a:srgbClr val="0070C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67" dirty="0" err="1">
                <a:solidFill>
                  <a:srgbClr val="0070C0"/>
                </a:solidFill>
              </a:rPr>
              <a:t>Trường</a:t>
            </a:r>
            <a:r>
              <a:rPr lang="en-US" altLang="en-US" sz="2667" dirty="0">
                <a:solidFill>
                  <a:srgbClr val="0070C0"/>
                </a:solidFill>
              </a:rPr>
              <a:t>: </a:t>
            </a:r>
            <a:r>
              <a:rPr lang="en-US" altLang="en-US" sz="2667" dirty="0" smtClean="0">
                <a:solidFill>
                  <a:srgbClr val="0070C0"/>
                </a:solidFill>
              </a:rPr>
              <a:t>T</a:t>
            </a:r>
            <a:r>
              <a:rPr lang="vi-VN" altLang="en-US" sz="2667" dirty="0" smtClean="0">
                <a:solidFill>
                  <a:srgbClr val="0070C0"/>
                </a:solidFill>
              </a:rPr>
              <a:t>HPT Lý Thường Kiệt</a:t>
            </a:r>
            <a:endParaRPr lang="en-US" altLang="en-US" sz="2667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2170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25570" y="296215"/>
            <a:ext cx="8857445" cy="1931831"/>
            <a:chOff x="180304" y="2279561"/>
            <a:chExt cx="11809927" cy="1931831"/>
          </a:xfrm>
        </p:grpSpPr>
        <p:sp>
          <p:nvSpPr>
            <p:cNvPr id="3" name="Rectangle 2"/>
            <p:cNvSpPr/>
            <p:nvPr/>
          </p:nvSpPr>
          <p:spPr>
            <a:xfrm>
              <a:off x="180304" y="2279561"/>
              <a:ext cx="11809927" cy="193183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1093" y="2470538"/>
              <a:ext cx="11497470" cy="1501388"/>
            </a:xfrm>
            <a:prstGeom prst="rect">
              <a:avLst/>
            </a:prstGeom>
            <a:solidFill>
              <a:srgbClr val="FFFF00"/>
            </a:solidFill>
          </p:spPr>
        </p:pic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4639" y="2587647"/>
            <a:ext cx="5879306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46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882" y="198972"/>
            <a:ext cx="8343741" cy="7133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05" y="3543099"/>
            <a:ext cx="8891495" cy="787263"/>
          </a:xfrm>
          <a:prstGeom prst="rect">
            <a:avLst/>
          </a:prstGeom>
          <a:solidFill>
            <a:srgbClr val="00B0F0"/>
          </a:solidFill>
          <a:ln w="57150">
            <a:solidFill>
              <a:srgbClr val="F11FD8"/>
            </a:solidFill>
          </a:ln>
        </p:spPr>
      </p:pic>
      <p:grpSp>
        <p:nvGrpSpPr>
          <p:cNvPr id="5" name="Group 4"/>
          <p:cNvGrpSpPr/>
          <p:nvPr/>
        </p:nvGrpSpPr>
        <p:grpSpPr>
          <a:xfrm>
            <a:off x="393978" y="1184858"/>
            <a:ext cx="8269548" cy="1990143"/>
            <a:chOff x="525304" y="1184857"/>
            <a:chExt cx="11026064" cy="1990143"/>
          </a:xfrm>
        </p:grpSpPr>
        <p:sp>
          <p:nvSpPr>
            <p:cNvPr id="3" name="Rounded Rectangle 2"/>
            <p:cNvSpPr/>
            <p:nvPr/>
          </p:nvSpPr>
          <p:spPr>
            <a:xfrm>
              <a:off x="525304" y="1184857"/>
              <a:ext cx="11026064" cy="198942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FF0000"/>
                  </a:solidFill>
                </a:rPr>
                <a:t>SỬ DỤNG CASIO 570VN TÍNH TÍCH CÓ HƯỚNG CỦA 2 VECTƠ</a:t>
              </a:r>
            </a:p>
            <a:p>
              <a:pPr algn="ctr"/>
              <a:endParaRPr lang="en-US" sz="3200" b="1" dirty="0">
                <a:solidFill>
                  <a:srgbClr val="FF0000"/>
                </a:solidFill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99505546"/>
                </p:ext>
              </p:extLst>
            </p:nvPr>
          </p:nvGraphicFramePr>
          <p:xfrm>
            <a:off x="5086350" y="2192338"/>
            <a:ext cx="1905000" cy="982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" name="Equation" r:id="rId5" imgW="1904760" imgH="787320" progId="Equation.DSMT4">
                    <p:embed/>
                  </p:oleObj>
                </mc:Choice>
                <mc:Fallback>
                  <p:oleObj name="Equation" r:id="rId5" imgW="1904760" imgH="7873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086350" y="2192338"/>
                          <a:ext cx="1905000" cy="98266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59580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240" y="26505"/>
            <a:ext cx="8060623" cy="312164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240" y="3611451"/>
            <a:ext cx="8264210" cy="2985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85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261" y="302753"/>
            <a:ext cx="7939478" cy="1950940"/>
          </a:xfrm>
          <a:prstGeom prst="rect">
            <a:avLst/>
          </a:prstGeom>
          <a:ln w="76200">
            <a:solidFill>
              <a:srgbClr val="FF0000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5172" y="2508091"/>
            <a:ext cx="6393656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6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304800" y="76200"/>
            <a:ext cx="6934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FF3300"/>
                </a:solidFill>
                <a:latin typeface="Times New Roman" pitchFamily="18" charset="0"/>
              </a:rPr>
              <a:t>II- Phương trình tổng quát của mặt phẳng</a:t>
            </a:r>
          </a:p>
        </p:txBody>
      </p:sp>
      <p:sp>
        <p:nvSpPr>
          <p:cNvPr id="98310" name="Line 6"/>
          <p:cNvSpPr>
            <a:spLocks noChangeShapeType="1"/>
          </p:cNvSpPr>
          <p:nvPr/>
        </p:nvSpPr>
        <p:spPr bwMode="auto">
          <a:xfrm flipV="1">
            <a:off x="6324600" y="4191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98311" name="Line 7"/>
          <p:cNvSpPr>
            <a:spLocks noChangeShapeType="1"/>
          </p:cNvSpPr>
          <p:nvPr/>
        </p:nvSpPr>
        <p:spPr bwMode="auto">
          <a:xfrm flipV="1">
            <a:off x="6324600" y="3762375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98312" name="Line 8"/>
          <p:cNvSpPr>
            <a:spLocks noChangeShapeType="1"/>
          </p:cNvSpPr>
          <p:nvPr/>
        </p:nvSpPr>
        <p:spPr bwMode="auto">
          <a:xfrm flipV="1">
            <a:off x="6324600" y="2524125"/>
            <a:ext cx="0" cy="1209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98313" name="Line 9"/>
          <p:cNvSpPr>
            <a:spLocks noChangeShapeType="1"/>
          </p:cNvSpPr>
          <p:nvPr/>
        </p:nvSpPr>
        <p:spPr bwMode="auto">
          <a:xfrm>
            <a:off x="6324600" y="4953000"/>
            <a:ext cx="2667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98314" name="Line 10"/>
          <p:cNvSpPr>
            <a:spLocks noChangeShapeType="1"/>
          </p:cNvSpPr>
          <p:nvPr/>
        </p:nvSpPr>
        <p:spPr bwMode="auto">
          <a:xfrm flipH="1">
            <a:off x="5105400" y="4953000"/>
            <a:ext cx="121920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98315" name="Line 11"/>
          <p:cNvSpPr>
            <a:spLocks noChangeShapeType="1"/>
          </p:cNvSpPr>
          <p:nvPr/>
        </p:nvSpPr>
        <p:spPr bwMode="auto">
          <a:xfrm flipV="1">
            <a:off x="6324600" y="3733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98317" name="Line 13"/>
          <p:cNvSpPr>
            <a:spLocks noChangeShapeType="1"/>
          </p:cNvSpPr>
          <p:nvPr/>
        </p:nvSpPr>
        <p:spPr bwMode="auto">
          <a:xfrm flipV="1">
            <a:off x="6858000" y="3124200"/>
            <a:ext cx="5334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98319" name="Line 15"/>
          <p:cNvSpPr>
            <a:spLocks noChangeShapeType="1"/>
          </p:cNvSpPr>
          <p:nvPr/>
        </p:nvSpPr>
        <p:spPr bwMode="auto">
          <a:xfrm>
            <a:off x="6553200" y="4010025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98323" name="Object 19"/>
          <p:cNvGraphicFramePr>
            <a:graphicFrameLocks noChangeAspect="1"/>
          </p:cNvGraphicFramePr>
          <p:nvPr/>
        </p:nvGraphicFramePr>
        <p:xfrm>
          <a:off x="6934200" y="2819400"/>
          <a:ext cx="37941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6" name="Equation" r:id="rId3" imgW="203112" imgH="279279" progId="Equation.DSMT4">
                  <p:embed/>
                </p:oleObj>
              </mc:Choice>
              <mc:Fallback>
                <p:oleObj name="Equation" r:id="rId3" imgW="203112" imgH="27927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2819400"/>
                        <a:ext cx="379413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25" name="Object 21"/>
          <p:cNvGraphicFramePr>
            <a:graphicFrameLocks noChangeAspect="1"/>
          </p:cNvGraphicFramePr>
          <p:nvPr/>
        </p:nvGraphicFramePr>
        <p:xfrm>
          <a:off x="7577138" y="4176713"/>
          <a:ext cx="114300" cy="14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7" name="Equation" r:id="rId5" imgW="101424" imgH="126780" progId="Equation.DSMT4">
                  <p:embed/>
                </p:oleObj>
              </mc:Choice>
              <mc:Fallback>
                <p:oleObj name="Equation" r:id="rId5" imgW="101424" imgH="1267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7138" y="4176713"/>
                        <a:ext cx="114300" cy="142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8330" name="Group 26"/>
          <p:cNvGrpSpPr>
            <a:grpSpLocks/>
          </p:cNvGrpSpPr>
          <p:nvPr/>
        </p:nvGrpSpPr>
        <p:grpSpPr bwMode="auto">
          <a:xfrm>
            <a:off x="6953250" y="3581400"/>
            <a:ext cx="76200" cy="152400"/>
            <a:chOff x="4512" y="1344"/>
            <a:chExt cx="384" cy="672"/>
          </a:xfrm>
        </p:grpSpPr>
        <p:sp>
          <p:nvSpPr>
            <p:cNvPr id="9272" name="Line 24"/>
            <p:cNvSpPr>
              <a:spLocks noChangeShapeType="1"/>
            </p:cNvSpPr>
            <p:nvPr/>
          </p:nvSpPr>
          <p:spPr bwMode="auto">
            <a:xfrm flipH="1">
              <a:off x="4512" y="1632"/>
              <a:ext cx="38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9273" name="Line 25"/>
            <p:cNvSpPr>
              <a:spLocks noChangeShapeType="1"/>
            </p:cNvSpPr>
            <p:nvPr/>
          </p:nvSpPr>
          <p:spPr bwMode="auto">
            <a:xfrm>
              <a:off x="4512" y="1344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8334" name="Group 30"/>
          <p:cNvGrpSpPr>
            <a:grpSpLocks/>
          </p:cNvGrpSpPr>
          <p:nvPr/>
        </p:nvGrpSpPr>
        <p:grpSpPr bwMode="auto">
          <a:xfrm>
            <a:off x="5202238" y="3200400"/>
            <a:ext cx="3429000" cy="1290638"/>
            <a:chOff x="3133" y="1728"/>
            <a:chExt cx="2160" cy="813"/>
          </a:xfrm>
        </p:grpSpPr>
        <p:sp>
          <p:nvSpPr>
            <p:cNvPr id="9269" name="AutoShape 12"/>
            <p:cNvSpPr>
              <a:spLocks noChangeArrowheads="1"/>
            </p:cNvSpPr>
            <p:nvPr/>
          </p:nvSpPr>
          <p:spPr bwMode="auto">
            <a:xfrm rot="2146762">
              <a:off x="3133" y="1887"/>
              <a:ext cx="2160" cy="654"/>
            </a:xfrm>
            <a:prstGeom prst="parallelogram">
              <a:avLst>
                <a:gd name="adj" fmla="val 8256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9270" name="Object 20"/>
            <p:cNvGraphicFramePr>
              <a:graphicFrameLocks noChangeAspect="1"/>
            </p:cNvGraphicFramePr>
            <p:nvPr/>
          </p:nvGraphicFramePr>
          <p:xfrm>
            <a:off x="3216" y="1824"/>
            <a:ext cx="144" cy="1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58" name="Equation" r:id="rId7" imgW="164957" imgH="152268" progId="Equation.DSMT4">
                    <p:embed/>
                  </p:oleObj>
                </mc:Choice>
                <mc:Fallback>
                  <p:oleObj name="Equation" r:id="rId7" imgW="164957" imgH="152268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6" y="1824"/>
                          <a:ext cx="144" cy="1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71" name="Text Box 29"/>
            <p:cNvSpPr txBox="1">
              <a:spLocks noChangeArrowheads="1"/>
            </p:cNvSpPr>
            <p:nvPr/>
          </p:nvSpPr>
          <p:spPr bwMode="auto">
            <a:xfrm>
              <a:off x="3261" y="1728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smtClean="0">
                  <a:solidFill>
                    <a:srgbClr val="FFFFFF"/>
                  </a:solidFill>
                  <a:latin typeface="Times New Roman" pitchFamily="18" charset="0"/>
                </a:rPr>
                <a:t>)</a:t>
              </a:r>
            </a:p>
          </p:txBody>
        </p:sp>
      </p:grpSp>
      <p:sp>
        <p:nvSpPr>
          <p:cNvPr id="98340" name="Text Box 36"/>
          <p:cNvSpPr txBox="1">
            <a:spLocks noChangeArrowheads="1"/>
          </p:cNvSpPr>
          <p:nvPr/>
        </p:nvSpPr>
        <p:spPr bwMode="auto">
          <a:xfrm>
            <a:off x="4919663" y="5529263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smtClean="0">
                <a:solidFill>
                  <a:srgbClr val="FFFFFF"/>
                </a:solidFill>
                <a:latin typeface="Times New Roman" pitchFamily="18" charset="0"/>
              </a:rPr>
              <a:t>x</a:t>
            </a:r>
          </a:p>
        </p:txBody>
      </p:sp>
      <p:sp>
        <p:nvSpPr>
          <p:cNvPr id="98342" name="Text Box 38"/>
          <p:cNvSpPr txBox="1">
            <a:spLocks noChangeArrowheads="1"/>
          </p:cNvSpPr>
          <p:nvPr/>
        </p:nvSpPr>
        <p:spPr bwMode="auto">
          <a:xfrm>
            <a:off x="8763000" y="4876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smtClean="0">
                <a:solidFill>
                  <a:srgbClr val="FFFFFF"/>
                </a:solidFill>
                <a:latin typeface="Times New Roman" pitchFamily="18" charset="0"/>
              </a:rPr>
              <a:t>y</a:t>
            </a:r>
          </a:p>
        </p:txBody>
      </p:sp>
      <p:sp>
        <p:nvSpPr>
          <p:cNvPr id="98343" name="Text Box 39"/>
          <p:cNvSpPr txBox="1">
            <a:spLocks noChangeArrowheads="1"/>
          </p:cNvSpPr>
          <p:nvPr/>
        </p:nvSpPr>
        <p:spPr bwMode="auto">
          <a:xfrm>
            <a:off x="7620000" y="41910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smtClean="0">
                <a:solidFill>
                  <a:srgbClr val="FFFFFF"/>
                </a:solidFill>
                <a:latin typeface="Times New Roman" pitchFamily="18" charset="0"/>
              </a:rPr>
              <a:t>M</a:t>
            </a:r>
            <a:r>
              <a:rPr lang="en-US" sz="2400" baseline="-25000" smtClean="0">
                <a:solidFill>
                  <a:srgbClr val="FFFFFF"/>
                </a:solidFill>
                <a:latin typeface="Times New Roman" pitchFamily="18" charset="0"/>
              </a:rPr>
              <a:t>0</a:t>
            </a:r>
            <a:endParaRPr lang="en-US" sz="24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98344" name="Text Box 40"/>
          <p:cNvSpPr txBox="1">
            <a:spLocks noChangeArrowheads="1"/>
          </p:cNvSpPr>
          <p:nvPr/>
        </p:nvSpPr>
        <p:spPr bwMode="auto">
          <a:xfrm>
            <a:off x="6029325" y="2338388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smtClean="0">
                <a:solidFill>
                  <a:srgbClr val="FFFFFF"/>
                </a:solidFill>
                <a:latin typeface="Times New Roman" pitchFamily="18" charset="0"/>
              </a:rPr>
              <a:t>z</a:t>
            </a:r>
          </a:p>
        </p:txBody>
      </p:sp>
      <p:sp>
        <p:nvSpPr>
          <p:cNvPr id="98345" name="Text Box 41"/>
          <p:cNvSpPr txBox="1">
            <a:spLocks noChangeArrowheads="1"/>
          </p:cNvSpPr>
          <p:nvPr/>
        </p:nvSpPr>
        <p:spPr bwMode="auto">
          <a:xfrm>
            <a:off x="6172200" y="48768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smtClean="0">
                <a:solidFill>
                  <a:srgbClr val="FFFFFF"/>
                </a:solidFill>
                <a:latin typeface="Times New Roman" pitchFamily="18" charset="0"/>
              </a:rPr>
              <a:t>O</a:t>
            </a:r>
          </a:p>
        </p:txBody>
      </p:sp>
      <p:grpSp>
        <p:nvGrpSpPr>
          <p:cNvPr id="98352" name="Group 48"/>
          <p:cNvGrpSpPr>
            <a:grpSpLocks/>
          </p:cNvGrpSpPr>
          <p:nvPr/>
        </p:nvGrpSpPr>
        <p:grpSpPr bwMode="auto">
          <a:xfrm>
            <a:off x="304800" y="533400"/>
            <a:ext cx="8782050" cy="1016000"/>
            <a:chOff x="192" y="480"/>
            <a:chExt cx="5532" cy="640"/>
          </a:xfrm>
        </p:grpSpPr>
        <p:sp>
          <p:nvSpPr>
            <p:cNvPr id="9265" name="Text Box 42"/>
            <p:cNvSpPr txBox="1">
              <a:spLocks noChangeArrowheads="1"/>
            </p:cNvSpPr>
            <p:nvPr/>
          </p:nvSpPr>
          <p:spPr bwMode="auto">
            <a:xfrm>
              <a:off x="192" y="480"/>
              <a:ext cx="5232" cy="6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smtClean="0">
                  <a:solidFill>
                    <a:srgbClr val="FFFFFF"/>
                  </a:solidFill>
                  <a:latin typeface="Times New Roman" pitchFamily="18" charset="0"/>
                </a:rPr>
                <a:t>Trong không gian Oxyz cho mặt phẳng (   ) đi qua điểm                         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smtClean="0">
                  <a:solidFill>
                    <a:srgbClr val="FFFFFF"/>
                  </a:solidFill>
                  <a:latin typeface="Times New Roman" pitchFamily="18" charset="0"/>
                </a:rPr>
                <a:t>và có VTPT                      . Với điểm M(x; y; z) bất kì   </a:t>
              </a:r>
            </a:p>
          </p:txBody>
        </p:sp>
        <p:graphicFrame>
          <p:nvGraphicFramePr>
            <p:cNvPr id="9266" name="Object 45"/>
            <p:cNvGraphicFramePr>
              <a:graphicFrameLocks noChangeAspect="1"/>
            </p:cNvGraphicFramePr>
            <p:nvPr/>
          </p:nvGraphicFramePr>
          <p:xfrm>
            <a:off x="1227" y="819"/>
            <a:ext cx="1056" cy="3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59" name="Equation" r:id="rId9" imgW="977900" imgH="279400" progId="Equation.DSMT4">
                    <p:embed/>
                  </p:oleObj>
                </mc:Choice>
                <mc:Fallback>
                  <p:oleObj name="Equation" r:id="rId9" imgW="977900" imgH="2794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27" y="819"/>
                          <a:ext cx="1056" cy="3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67" name="Object 46"/>
            <p:cNvGraphicFramePr>
              <a:graphicFrameLocks noChangeAspect="1"/>
            </p:cNvGraphicFramePr>
            <p:nvPr/>
          </p:nvGraphicFramePr>
          <p:xfrm>
            <a:off x="3333" y="558"/>
            <a:ext cx="196" cy="1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60" name="Equation" r:id="rId11" imgW="164957" imgH="152268" progId="Equation.DSMT4">
                    <p:embed/>
                  </p:oleObj>
                </mc:Choice>
                <mc:Fallback>
                  <p:oleObj name="Equation" r:id="rId11" imgW="164957" imgH="152268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3" y="558"/>
                          <a:ext cx="196" cy="1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68" name="Object 47"/>
            <p:cNvGraphicFramePr>
              <a:graphicFrameLocks noChangeAspect="1"/>
            </p:cNvGraphicFramePr>
            <p:nvPr/>
          </p:nvGraphicFramePr>
          <p:xfrm>
            <a:off x="4554" y="498"/>
            <a:ext cx="1170" cy="2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61" name="Equation" r:id="rId12" imgW="1016000" imgH="241300" progId="Equation.DSMT4">
                    <p:embed/>
                  </p:oleObj>
                </mc:Choice>
                <mc:Fallback>
                  <p:oleObj name="Equation" r:id="rId12" imgW="1016000" imgH="2413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54" y="498"/>
                          <a:ext cx="1170" cy="2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8355" name="Object 51"/>
          <p:cNvGraphicFramePr>
            <a:graphicFrameLocks noChangeAspect="1"/>
          </p:cNvGraphicFramePr>
          <p:nvPr/>
        </p:nvGraphicFramePr>
        <p:xfrm>
          <a:off x="1828800" y="1828800"/>
          <a:ext cx="1430338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2" name="Equation" r:id="rId14" imgW="838200" imgH="279400" progId="Equation.DSMT4">
                  <p:embed/>
                </p:oleObj>
              </mc:Choice>
              <mc:Fallback>
                <p:oleObj name="Equation" r:id="rId14" imgW="8382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828800"/>
                        <a:ext cx="1430338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56" name="Object 52"/>
          <p:cNvGraphicFramePr>
            <a:graphicFrameLocks noChangeAspect="1"/>
          </p:cNvGraphicFramePr>
          <p:nvPr/>
        </p:nvGraphicFramePr>
        <p:xfrm>
          <a:off x="228600" y="2286000"/>
          <a:ext cx="5627688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3" name="Equation" r:id="rId16" imgW="3225800" imgH="241300" progId="Equation.DSMT4">
                  <p:embed/>
                </p:oleObj>
              </mc:Choice>
              <mc:Fallback>
                <p:oleObj name="Equation" r:id="rId16" imgW="32258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0"/>
                        <a:ext cx="5627688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57" name="Object 53"/>
          <p:cNvGraphicFramePr>
            <a:graphicFrameLocks noChangeAspect="1"/>
          </p:cNvGraphicFramePr>
          <p:nvPr/>
        </p:nvGraphicFramePr>
        <p:xfrm>
          <a:off x="304800" y="1905000"/>
          <a:ext cx="15240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4" name="Equation" r:id="rId18" imgW="838200" imgH="228600" progId="Equation.DSMT4">
                  <p:embed/>
                </p:oleObj>
              </mc:Choice>
              <mc:Fallback>
                <p:oleObj name="Equation" r:id="rId18" imgW="838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05000"/>
                        <a:ext cx="15240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58" name="Text Box 54"/>
          <p:cNvSpPr txBox="1">
            <a:spLocks noChangeArrowheads="1"/>
          </p:cNvSpPr>
          <p:nvPr/>
        </p:nvSpPr>
        <p:spPr bwMode="auto">
          <a:xfrm>
            <a:off x="1785938" y="1857375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9900FF"/>
                </a:solidFill>
                <a:latin typeface="Times New Roman" pitchFamily="18" charset="0"/>
              </a:rPr>
              <a:t>?</a:t>
            </a:r>
          </a:p>
        </p:txBody>
      </p:sp>
      <p:graphicFrame>
        <p:nvGraphicFramePr>
          <p:cNvPr id="98362" name="Object 58"/>
          <p:cNvGraphicFramePr>
            <a:graphicFrameLocks noChangeAspect="1"/>
          </p:cNvGraphicFramePr>
          <p:nvPr/>
        </p:nvGraphicFramePr>
        <p:xfrm>
          <a:off x="2584450" y="2786063"/>
          <a:ext cx="23209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5" name="Equation" r:id="rId20" imgW="1346200" imgH="241300" progId="Equation.DSMT4">
                  <p:embed/>
                </p:oleObj>
              </mc:Choice>
              <mc:Fallback>
                <p:oleObj name="Equation" r:id="rId20" imgW="13462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450" y="2786063"/>
                        <a:ext cx="2320925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8377" name="Group 73"/>
          <p:cNvGrpSpPr>
            <a:grpSpLocks/>
          </p:cNvGrpSpPr>
          <p:nvPr/>
        </p:nvGrpSpPr>
        <p:grpSpPr bwMode="auto">
          <a:xfrm>
            <a:off x="228600" y="4876800"/>
            <a:ext cx="6019800" cy="457200"/>
            <a:chOff x="144" y="3072"/>
            <a:chExt cx="3792" cy="288"/>
          </a:xfrm>
        </p:grpSpPr>
        <p:sp>
          <p:nvSpPr>
            <p:cNvPr id="9263" name="Text Box 55"/>
            <p:cNvSpPr txBox="1">
              <a:spLocks noChangeArrowheads="1"/>
            </p:cNvSpPr>
            <p:nvPr/>
          </p:nvSpPr>
          <p:spPr bwMode="auto">
            <a:xfrm>
              <a:off x="144" y="3072"/>
              <a:ext cx="37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smtClean="0">
                  <a:solidFill>
                    <a:srgbClr val="FFFFFF"/>
                  </a:solidFill>
                  <a:latin typeface="Times New Roman" pitchFamily="18" charset="0"/>
                </a:rPr>
                <a:t>Pt (1) và (2) được gọi là phương trình  mp(   )</a:t>
              </a:r>
            </a:p>
          </p:txBody>
        </p:sp>
        <p:graphicFrame>
          <p:nvGraphicFramePr>
            <p:cNvPr id="9264" name="Object 59"/>
            <p:cNvGraphicFramePr>
              <a:graphicFrameLocks noChangeAspect="1"/>
            </p:cNvGraphicFramePr>
            <p:nvPr/>
          </p:nvGraphicFramePr>
          <p:xfrm>
            <a:off x="3465" y="3143"/>
            <a:ext cx="214" cy="1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66" name="Equation" r:id="rId22" imgW="164957" imgH="152268" progId="Equation.DSMT4">
                    <p:embed/>
                  </p:oleObj>
                </mc:Choice>
                <mc:Fallback>
                  <p:oleObj name="Equation" r:id="rId22" imgW="164957" imgH="152268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65" y="3143"/>
                          <a:ext cx="214" cy="1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8364" name="Object 60"/>
          <p:cNvGraphicFramePr>
            <a:graphicFrameLocks noChangeAspect="1"/>
          </p:cNvGraphicFramePr>
          <p:nvPr/>
        </p:nvGraphicFramePr>
        <p:xfrm>
          <a:off x="3067050" y="3595688"/>
          <a:ext cx="2122488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7" name="Equation" r:id="rId23" imgW="1231366" imgH="228501" progId="Equation.DSMT4">
                  <p:embed/>
                </p:oleObj>
              </mc:Choice>
              <mc:Fallback>
                <p:oleObj name="Equation" r:id="rId23" imgW="1231366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7050" y="3595688"/>
                        <a:ext cx="2122488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67" name="AutoShape 63"/>
          <p:cNvSpPr>
            <a:spLocks/>
          </p:cNvSpPr>
          <p:nvPr/>
        </p:nvSpPr>
        <p:spPr bwMode="auto">
          <a:xfrm rot="-5400000">
            <a:off x="3440906" y="2045494"/>
            <a:ext cx="119063" cy="2276475"/>
          </a:xfrm>
          <a:prstGeom prst="leftBrace">
            <a:avLst>
              <a:gd name="adj1" fmla="val 159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98368" name="Text Box 64"/>
          <p:cNvSpPr txBox="1">
            <a:spLocks noChangeArrowheads="1"/>
          </p:cNvSpPr>
          <p:nvPr/>
        </p:nvSpPr>
        <p:spPr bwMode="auto">
          <a:xfrm>
            <a:off x="3400425" y="3171825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smtClean="0">
                <a:solidFill>
                  <a:srgbClr val="66FFFF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98369" name="Text Box 65"/>
          <p:cNvSpPr txBox="1">
            <a:spLocks noChangeArrowheads="1"/>
          </p:cNvSpPr>
          <p:nvPr/>
        </p:nvSpPr>
        <p:spPr bwMode="auto">
          <a:xfrm>
            <a:off x="3733800" y="27432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smtClean="0">
                <a:solidFill>
                  <a:srgbClr val="66FFFF"/>
                </a:solidFill>
                <a:latin typeface="Times New Roman" pitchFamily="18" charset="0"/>
              </a:rPr>
              <a:t>(2)</a:t>
            </a:r>
          </a:p>
        </p:txBody>
      </p:sp>
      <p:graphicFrame>
        <p:nvGraphicFramePr>
          <p:cNvPr id="98373" name="Object 69"/>
          <p:cNvGraphicFramePr>
            <a:graphicFrameLocks noChangeAspect="1"/>
          </p:cNvGraphicFramePr>
          <p:nvPr/>
        </p:nvGraphicFramePr>
        <p:xfrm>
          <a:off x="228600" y="3810000"/>
          <a:ext cx="3203575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8" name="Equation" r:id="rId25" imgW="1841500" imgH="571500" progId="Equation.DSMT4">
                  <p:embed/>
                </p:oleObj>
              </mc:Choice>
              <mc:Fallback>
                <p:oleObj name="Equation" r:id="rId25" imgW="1841500" imgH="571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810000"/>
                        <a:ext cx="3203575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74" name="Object 70"/>
          <p:cNvGraphicFramePr>
            <a:graphicFrameLocks noChangeAspect="1"/>
          </p:cNvGraphicFramePr>
          <p:nvPr/>
        </p:nvGraphicFramePr>
        <p:xfrm>
          <a:off x="4867275" y="2790825"/>
          <a:ext cx="52705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9" name="Equation" r:id="rId27" imgW="266469" imgH="190335" progId="Equation.DSMT4">
                  <p:embed/>
                </p:oleObj>
              </mc:Choice>
              <mc:Fallback>
                <p:oleObj name="Equation" r:id="rId27" imgW="266469" imgH="19033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7275" y="2790825"/>
                        <a:ext cx="52705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75" name="Text Box 71"/>
          <p:cNvSpPr txBox="1">
            <a:spLocks noChangeArrowheads="1"/>
          </p:cNvSpPr>
          <p:nvPr/>
        </p:nvSpPr>
        <p:spPr bwMode="auto">
          <a:xfrm>
            <a:off x="228600" y="3276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smtClean="0">
                <a:solidFill>
                  <a:srgbClr val="9900FF"/>
                </a:solidFill>
                <a:latin typeface="Times New Roman" pitchFamily="18" charset="0"/>
              </a:rPr>
              <a:t>Trong đó:</a:t>
            </a:r>
          </a:p>
        </p:txBody>
      </p:sp>
      <p:sp>
        <p:nvSpPr>
          <p:cNvPr id="98378" name="Text Box 74"/>
          <p:cNvSpPr txBox="1">
            <a:spLocks noChangeArrowheads="1"/>
          </p:cNvSpPr>
          <p:nvPr/>
        </p:nvSpPr>
        <p:spPr bwMode="auto">
          <a:xfrm>
            <a:off x="304800" y="5334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smtClean="0">
                <a:solidFill>
                  <a:srgbClr val="FFFFFF"/>
                </a:solidFill>
                <a:latin typeface="Times New Roman" pitchFamily="18" charset="0"/>
              </a:rPr>
              <a:t>* </a:t>
            </a:r>
            <a:r>
              <a:rPr lang="en-US" sz="2400" b="1" smtClean="0">
                <a:solidFill>
                  <a:srgbClr val="FFFFFF"/>
                </a:solidFill>
                <a:latin typeface="Times New Roman" pitchFamily="18" charset="0"/>
              </a:rPr>
              <a:t>Định nghĩa</a:t>
            </a:r>
            <a:r>
              <a:rPr lang="en-US" sz="2400" smtClean="0">
                <a:solidFill>
                  <a:srgbClr val="FFFFFF"/>
                </a:solidFill>
                <a:latin typeface="Times New Roman" pitchFamily="18" charset="0"/>
              </a:rPr>
              <a:t>: (SGK)</a:t>
            </a:r>
          </a:p>
        </p:txBody>
      </p:sp>
      <p:sp>
        <p:nvSpPr>
          <p:cNvPr id="98379" name="Rectangle 75"/>
          <p:cNvSpPr>
            <a:spLocks noChangeArrowheads="1"/>
          </p:cNvSpPr>
          <p:nvPr/>
        </p:nvSpPr>
        <p:spPr bwMode="auto">
          <a:xfrm>
            <a:off x="609600" y="2314575"/>
            <a:ext cx="4800600" cy="381000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98380" name="Rectangle 76"/>
          <p:cNvSpPr>
            <a:spLocks noChangeArrowheads="1"/>
          </p:cNvSpPr>
          <p:nvPr/>
        </p:nvSpPr>
        <p:spPr bwMode="auto">
          <a:xfrm>
            <a:off x="2362200" y="2790825"/>
            <a:ext cx="3124200" cy="409575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98384" name="Object 80"/>
          <p:cNvGraphicFramePr>
            <a:graphicFrameLocks noChangeAspect="1"/>
          </p:cNvGraphicFramePr>
          <p:nvPr/>
        </p:nvGraphicFramePr>
        <p:xfrm>
          <a:off x="2347913" y="2938463"/>
          <a:ext cx="260350" cy="188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0" name="Equation" r:id="rId29" imgW="139639" imgH="101556" progId="Equation.DSMT4">
                  <p:embed/>
                </p:oleObj>
              </mc:Choice>
              <mc:Fallback>
                <p:oleObj name="Equation" r:id="rId29" imgW="139639" imgH="10155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3" y="2938463"/>
                        <a:ext cx="260350" cy="188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85" name="Object 81"/>
          <p:cNvGraphicFramePr>
            <a:graphicFrameLocks noChangeAspect="1"/>
          </p:cNvGraphicFramePr>
          <p:nvPr/>
        </p:nvGraphicFramePr>
        <p:xfrm>
          <a:off x="2347913" y="2833688"/>
          <a:ext cx="287337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1" name="Equation" r:id="rId31" imgW="152268" imgH="152268" progId="Equation.DSMT4">
                  <p:embed/>
                </p:oleObj>
              </mc:Choice>
              <mc:Fallback>
                <p:oleObj name="Equation" r:id="rId31" imgW="152268" imgH="152268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3" y="2833688"/>
                        <a:ext cx="287337" cy="287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8393" name="Group 89"/>
          <p:cNvGrpSpPr>
            <a:grpSpLocks/>
          </p:cNvGrpSpPr>
          <p:nvPr/>
        </p:nvGrpSpPr>
        <p:grpSpPr bwMode="auto">
          <a:xfrm>
            <a:off x="0" y="5953125"/>
            <a:ext cx="9144000" cy="838200"/>
            <a:chOff x="0" y="3792"/>
            <a:chExt cx="5760" cy="528"/>
          </a:xfrm>
        </p:grpSpPr>
        <p:graphicFrame>
          <p:nvGraphicFramePr>
            <p:cNvPr id="9259" name="Object 85"/>
            <p:cNvGraphicFramePr>
              <a:graphicFrameLocks noChangeAspect="1"/>
            </p:cNvGraphicFramePr>
            <p:nvPr/>
          </p:nvGraphicFramePr>
          <p:xfrm>
            <a:off x="793" y="4026"/>
            <a:ext cx="1031" cy="2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72" name="Equation" r:id="rId33" imgW="977900" imgH="279400" progId="Equation.DSMT4">
                    <p:embed/>
                  </p:oleObj>
                </mc:Choice>
                <mc:Fallback>
                  <p:oleObj name="Equation" r:id="rId33" imgW="977900" imgH="2794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3" y="4026"/>
                          <a:ext cx="1031" cy="2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60" name="Object 86"/>
            <p:cNvGraphicFramePr>
              <a:graphicFrameLocks noChangeAspect="1"/>
            </p:cNvGraphicFramePr>
            <p:nvPr/>
          </p:nvGraphicFramePr>
          <p:xfrm>
            <a:off x="1410" y="3867"/>
            <a:ext cx="196" cy="1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73" name="Equation" r:id="rId35" imgW="164957" imgH="152268" progId="Equation.DSMT4">
                    <p:embed/>
                  </p:oleObj>
                </mc:Choice>
                <mc:Fallback>
                  <p:oleObj name="Equation" r:id="rId35" imgW="164957" imgH="152268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0" y="3867"/>
                          <a:ext cx="196" cy="1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61" name="Object 87"/>
            <p:cNvGraphicFramePr>
              <a:graphicFrameLocks noChangeAspect="1"/>
            </p:cNvGraphicFramePr>
            <p:nvPr/>
          </p:nvGraphicFramePr>
          <p:xfrm>
            <a:off x="2160" y="3840"/>
            <a:ext cx="1701" cy="2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74" name="Equation" r:id="rId36" imgW="1562100" imgH="228600" progId="Equation.DSMT4">
                    <p:embed/>
                  </p:oleObj>
                </mc:Choice>
                <mc:Fallback>
                  <p:oleObj name="Equation" r:id="rId36" imgW="15621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3840"/>
                          <a:ext cx="1701" cy="24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62" name="Text Box 88"/>
            <p:cNvSpPr txBox="1">
              <a:spLocks noChangeArrowheads="1"/>
            </p:cNvSpPr>
            <p:nvPr/>
          </p:nvSpPr>
          <p:spPr bwMode="auto">
            <a:xfrm>
              <a:off x="0" y="3792"/>
              <a:ext cx="57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smtClean="0">
                  <a:solidFill>
                    <a:srgbClr val="FFFFFF"/>
                  </a:solidFill>
                  <a:latin typeface="Times New Roman" pitchFamily="18" charset="0"/>
                </a:rPr>
                <a:t>* </a:t>
              </a:r>
              <a:r>
                <a:rPr lang="en-US" sz="2400" b="1" smtClean="0">
                  <a:solidFill>
                    <a:srgbClr val="FFFFFF"/>
                  </a:solidFill>
                  <a:latin typeface="Times New Roman" pitchFamily="18" charset="0"/>
                </a:rPr>
                <a:t>Chú ý</a:t>
              </a:r>
              <a:r>
                <a:rPr lang="en-US" sz="2400" smtClean="0">
                  <a:solidFill>
                    <a:srgbClr val="FFFFFF"/>
                  </a:solidFill>
                  <a:latin typeface="Times New Roman" pitchFamily="18" charset="0"/>
                </a:rPr>
                <a:t>: Nếu mp(   ) có pt:                                      thì VTPT của nó là</a:t>
              </a:r>
            </a:p>
          </p:txBody>
        </p:sp>
      </p:grpSp>
      <p:grpSp>
        <p:nvGrpSpPr>
          <p:cNvPr id="98397" name="Group 93"/>
          <p:cNvGrpSpPr>
            <a:grpSpLocks/>
          </p:cNvGrpSpPr>
          <p:nvPr/>
        </p:nvGrpSpPr>
        <p:grpSpPr bwMode="auto">
          <a:xfrm>
            <a:off x="8534400" y="2438400"/>
            <a:ext cx="609600" cy="493713"/>
            <a:chOff x="5376" y="1536"/>
            <a:chExt cx="384" cy="311"/>
          </a:xfrm>
        </p:grpSpPr>
        <p:sp>
          <p:nvSpPr>
            <p:cNvPr id="9257" name="Text Box 35"/>
            <p:cNvSpPr txBox="1">
              <a:spLocks noChangeArrowheads="1"/>
            </p:cNvSpPr>
            <p:nvPr/>
          </p:nvSpPr>
          <p:spPr bwMode="auto">
            <a:xfrm>
              <a:off x="5376" y="1536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smtClean="0">
                  <a:solidFill>
                    <a:srgbClr val="FFFFFF"/>
                  </a:solidFill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9258" name="Oval 92"/>
            <p:cNvSpPr>
              <a:spLocks noChangeArrowheads="1"/>
            </p:cNvSpPr>
            <p:nvPr/>
          </p:nvSpPr>
          <p:spPr bwMode="auto">
            <a:xfrm>
              <a:off x="5424" y="1824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3865204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98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9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98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000"/>
                                        <p:tgtEl>
                                          <p:spTgt spid="9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98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5" dur="1000"/>
                                        <p:tgtEl>
                                          <p:spTgt spid="9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9" dur="1000"/>
                                        <p:tgtEl>
                                          <p:spTgt spid="9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1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3" dur="1000"/>
                                        <p:tgtEl>
                                          <p:spTgt spid="98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98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1000"/>
                                        <p:tgtEl>
                                          <p:spTgt spid="98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98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98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8" presetClass="exit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9" dur="500"/>
                                        <p:tgtEl>
                                          <p:spTgt spid="98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3" dur="10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1000"/>
                                        <p:tgtEl>
                                          <p:spTgt spid="98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98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5" dur="2000"/>
                                        <p:tgtEl>
                                          <p:spTgt spid="9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98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98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9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2000"/>
                                        <p:tgtEl>
                                          <p:spTgt spid="98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500"/>
                                        <p:tgtEl>
                                          <p:spTgt spid="98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1365 C -0.00729 0.01018 -0.01459 0.00879 -0.0224 0.00763 C -0.03177 0.00625 -0.0507 0.0037 -0.0507 0.00393 C -0.05365 0.00232 -0.05712 0.00185 -0.05973 -0.00046 C -0.06129 -0.00185 -0.0625 -0.00347 -0.06424 -0.00439 C -0.07292 -0.00925 -0.06736 -0.00347 -0.07466 -0.00832 C -0.08073 -0.01249 -0.07917 -0.01526 -0.08802 -0.01619 C -0.09393 -0.01688 -0.1 -0.01757 -0.10591 -0.01827 C -0.11563 -0.0215 -0.12223 -0.02289 -0.12986 -0.03214 C -0.13889 -0.04301 -0.14063 -0.04903 -0.1507 -0.05805 C -0.15191 -0.0592 -0.15243 -0.06128 -0.15382 -0.06198 C -0.15799 -0.06429 -0.16268 -0.06452 -0.16719 -0.06591 C -0.17795 -0.06475 -0.18455 -0.06406 -0.1941 -0.06013 C -0.20035 -0.05411 -0.20348 -0.04533 -0.21042 -0.04024 C -0.23542 -0.0215 -0.25782 -0.02544 -0.28802 -0.02428 C -0.29011 -0.02359 -0.29202 -0.02289 -0.2941 -0.0222 C -0.29705 -0.02104 -0.30295 -0.01827 -0.30295 -0.01804 C -0.30591 -0.01434 -0.30903 -0.01017 -0.31198 -0.00624 C -0.31354 -0.00439 -0.3165 -0.00046 -0.3165 -0.00023 C -0.31806 0.00602 -0.32396 0.01758 -0.32396 0.01781 C -0.32986 0.04348 -0.33264 0.07077 -0.33733 0.09714 C -0.3408 0.11656 -0.34618 0.13553 -0.3507 0.15472 C -0.35677 0.21693 -0.36146 0.25625 -0.33143 0.29788 C -0.329 0.30759 -0.32275 0.31383 -0.31789 0.3217 C -0.31667 0.32355 -0.31632 0.32609 -0.31493 0.32771 C -0.31216 0.33095 -0.30834 0.3321 -0.30591 0.33557 C -0.30087 0.34251 -0.29809 0.34505 -0.29115 0.3476 C -0.28039 0.36841 -0.26233 0.37813 -0.24479 0.38529 C -0.24427 0.38529 -0.22014 0.38599 -0.21198 0.38136 C -0.2033 0.37628 -0.19098 0.35315 -0.18802 0.34158 C -0.18854 0.31036 -0.18872 0.27937 -0.18959 0.24815 C -0.18976 0.24121 -0.19132 0.21948 -0.19549 0.21231 C -0.19931 0.20583 -0.2066 0.19727 -0.21198 0.19242 C -0.21302 0.19034 -0.21372 0.18825 -0.21493 0.1864 C -0.21632 0.18432 -0.21823 0.1827 -0.21945 0.18062 C -0.2217 0.17692 -0.22535 0.16467 -0.2283 0.16073 " pathEditMode="fixed" rAng="0" ptsTypes="fffffffffffffffffffffffffffffffffffA">
                                      <p:cBhvr>
                                        <p:cTn id="89" dur="3000" fill="hold"/>
                                        <p:tgtEl>
                                          <p:spTgt spid="983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73" y="14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1000"/>
                                        <p:tgtEl>
                                          <p:spTgt spid="98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7" dur="500"/>
                                        <p:tgtEl>
                                          <p:spTgt spid="98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2000"/>
                                        <p:tgtEl>
                                          <p:spTgt spid="98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2000"/>
                                        <p:tgtEl>
                                          <p:spTgt spid="9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2000"/>
                                        <p:tgtEl>
                                          <p:spTgt spid="98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6" dur="500"/>
                                        <p:tgtEl>
                                          <p:spTgt spid="9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2000"/>
                                        <p:tgtEl>
                                          <p:spTgt spid="98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2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4" dur="1000"/>
                                        <p:tgtEl>
                                          <p:spTgt spid="9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9" dur="500"/>
                                        <p:tgtEl>
                                          <p:spTgt spid="98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1000"/>
                                        <p:tgtEl>
                                          <p:spTgt spid="98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7" dur="2000"/>
                                        <p:tgtEl>
                                          <p:spTgt spid="98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0" dur="2000"/>
                                        <p:tgtEl>
                                          <p:spTgt spid="98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5607E-7 L -0.09688 -0.06243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983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44" y="-3121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46" dur="2000"/>
                                        <p:tgtEl>
                                          <p:spTgt spid="9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0" dur="500"/>
                                        <p:tgtEl>
                                          <p:spTgt spid="9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0624 L -0.21788 0.00115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983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03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98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5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1" dur="1000"/>
                                        <p:tgtEl>
                                          <p:spTgt spid="9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6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5" dur="1000"/>
                                        <p:tgtEl>
                                          <p:spTgt spid="9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0" dur="1000"/>
                                        <p:tgtEl>
                                          <p:spTgt spid="9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4" dur="2000"/>
                                        <p:tgtEl>
                                          <p:spTgt spid="9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8" dur="2000"/>
                                        <p:tgtEl>
                                          <p:spTgt spid="9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3" dur="1000"/>
                                        <p:tgtEl>
                                          <p:spTgt spid="9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8" dur="2000"/>
                                        <p:tgtEl>
                                          <p:spTgt spid="98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0" grpId="0" animBg="1"/>
      <p:bldP spid="98311" grpId="0" animBg="1"/>
      <p:bldP spid="98312" grpId="0" animBg="1"/>
      <p:bldP spid="98313" grpId="0" animBg="1"/>
      <p:bldP spid="98314" grpId="0" animBg="1"/>
      <p:bldP spid="98315" grpId="0" animBg="1"/>
      <p:bldP spid="98315" grpId="1" animBg="1"/>
      <p:bldP spid="98317" grpId="0" animBg="1"/>
      <p:bldP spid="98319" grpId="0" animBg="1"/>
      <p:bldP spid="98340" grpId="0"/>
      <p:bldP spid="98342" grpId="0"/>
      <p:bldP spid="98343" grpId="0"/>
      <p:bldP spid="98344" grpId="0"/>
      <p:bldP spid="98345" grpId="0"/>
      <p:bldP spid="98358" grpId="0"/>
      <p:bldP spid="98358" grpId="1"/>
      <p:bldP spid="98367" grpId="0" animBg="1"/>
      <p:bldP spid="98367" grpId="1" animBg="1"/>
      <p:bldP spid="98368" grpId="0"/>
      <p:bldP spid="98368" grpId="1"/>
      <p:bldP spid="98369" grpId="0"/>
      <p:bldP spid="98375" grpId="0"/>
      <p:bldP spid="98378" grpId="0"/>
      <p:bldP spid="98379" grpId="0" animBg="1"/>
      <p:bldP spid="9838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304800" y="862013"/>
            <a:ext cx="838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FFFFFF"/>
                </a:solidFill>
                <a:latin typeface="Times New Roman" pitchFamily="18" charset="0"/>
              </a:rPr>
              <a:t>Ví</a:t>
            </a:r>
            <a:r>
              <a:rPr lang="en-US" sz="2400" b="1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FFFF"/>
                </a:solidFill>
                <a:latin typeface="Times New Roman" pitchFamily="18" charset="0"/>
              </a:rPr>
              <a:t>dụ</a:t>
            </a:r>
            <a:r>
              <a:rPr lang="en-US" sz="2400" b="1" dirty="0" smtClean="0">
                <a:solidFill>
                  <a:srgbClr val="FFFFFF"/>
                </a:solidFill>
                <a:latin typeface="Times New Roman" pitchFamily="18" charset="0"/>
              </a:rPr>
              <a:t> 4:</a:t>
            </a:r>
            <a:r>
              <a:rPr lang="en-US" sz="24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dirty="0" err="1" smtClean="0">
                <a:solidFill>
                  <a:srgbClr val="FFFFFF"/>
                </a:solidFill>
                <a:latin typeface="Times New Roman" pitchFamily="18" charset="0"/>
              </a:rPr>
              <a:t>Viết</a:t>
            </a:r>
            <a:r>
              <a:rPr lang="en-US" sz="24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  <a:latin typeface="Times New Roman" pitchFamily="18" charset="0"/>
              </a:rPr>
              <a:t>pt</a:t>
            </a:r>
            <a:r>
              <a:rPr lang="en-US" sz="24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  <a:latin typeface="Times New Roman" pitchFamily="18" charset="0"/>
              </a:rPr>
              <a:t>mặt</a:t>
            </a:r>
            <a:r>
              <a:rPr lang="en-US" sz="24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  <a:latin typeface="Times New Roman" pitchFamily="18" charset="0"/>
              </a:rPr>
              <a:t>phẳng</a:t>
            </a:r>
            <a:r>
              <a:rPr lang="en-US" sz="2400" dirty="0" smtClean="0">
                <a:solidFill>
                  <a:srgbClr val="FFFFFF"/>
                </a:solidFill>
                <a:latin typeface="Times New Roman" pitchFamily="18" charset="0"/>
              </a:rPr>
              <a:t> qua </a:t>
            </a:r>
            <a:r>
              <a:rPr lang="en-US" sz="2400" dirty="0" err="1" smtClean="0">
                <a:solidFill>
                  <a:srgbClr val="FFFFFF"/>
                </a:solidFill>
                <a:latin typeface="Times New Roman" pitchFamily="18" charset="0"/>
              </a:rPr>
              <a:t>ba</a:t>
            </a:r>
            <a:r>
              <a:rPr lang="en-US" sz="24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  <a:latin typeface="Times New Roman" pitchFamily="18" charset="0"/>
              </a:rPr>
              <a:t>điểm</a:t>
            </a:r>
            <a:endParaRPr lang="en-US" sz="2400" dirty="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99335" name="Object 7"/>
          <p:cNvGraphicFramePr>
            <a:graphicFrameLocks noChangeAspect="1"/>
          </p:cNvGraphicFramePr>
          <p:nvPr/>
        </p:nvGraphicFramePr>
        <p:xfrm>
          <a:off x="4286250" y="1500188"/>
          <a:ext cx="440055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8" name="Equation" r:id="rId3" imgW="2540000" imgH="228600" progId="Equation.DSMT4">
                  <p:embed/>
                </p:oleObj>
              </mc:Choice>
              <mc:Fallback>
                <p:oleObj name="Equation" r:id="rId3" imgW="2540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0" y="1500188"/>
                        <a:ext cx="440055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8" name="Object 10"/>
          <p:cNvGraphicFramePr>
            <a:graphicFrameLocks noChangeAspect="1"/>
          </p:cNvGraphicFramePr>
          <p:nvPr/>
        </p:nvGraphicFramePr>
        <p:xfrm>
          <a:off x="3124200" y="2946400"/>
          <a:ext cx="327818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9" name="Equation" r:id="rId5" imgW="1943100" imgH="342900" progId="Equation.DSMT4">
                  <p:embed/>
                </p:oleObj>
              </mc:Choice>
              <mc:Fallback>
                <p:oleObj name="Equation" r:id="rId5" imgW="1943100" imgH="342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946400"/>
                        <a:ext cx="3278188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39" name="Text Box 11"/>
          <p:cNvSpPr txBox="1">
            <a:spLocks noChangeArrowheads="1"/>
          </p:cNvSpPr>
          <p:nvPr/>
        </p:nvSpPr>
        <p:spPr bwMode="auto">
          <a:xfrm>
            <a:off x="381000" y="19431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dirty="0" err="1" smtClean="0">
                <a:solidFill>
                  <a:srgbClr val="FFFFFF"/>
                </a:solidFill>
                <a:latin typeface="Times New Roman" pitchFamily="18" charset="0"/>
              </a:rPr>
              <a:t>Giải</a:t>
            </a:r>
            <a:r>
              <a:rPr lang="en-US" sz="2400" dirty="0" smtClean="0">
                <a:solidFill>
                  <a:srgbClr val="FFFFFF"/>
                </a:solidFill>
                <a:latin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FFFFFF"/>
                </a:solidFill>
                <a:latin typeface="Times New Roman" pitchFamily="18" charset="0"/>
              </a:rPr>
              <a:t>Mp</a:t>
            </a:r>
            <a:r>
              <a:rPr lang="en-US" sz="2400" dirty="0" smtClean="0">
                <a:solidFill>
                  <a:srgbClr val="FFFFFF"/>
                </a:solidFill>
                <a:latin typeface="Times New Roman" pitchFamily="18" charset="0"/>
              </a:rPr>
              <a:t>(MNP) </a:t>
            </a:r>
            <a:r>
              <a:rPr lang="en-US" sz="2400" dirty="0" err="1" smtClean="0">
                <a:solidFill>
                  <a:srgbClr val="FFFFFF"/>
                </a:solidFill>
                <a:latin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  <a:latin typeface="Times New Roman" pitchFamily="18" charset="0"/>
              </a:rPr>
              <a:t>cặp</a:t>
            </a:r>
            <a:r>
              <a:rPr lang="en-US" sz="2400" dirty="0" smtClean="0">
                <a:solidFill>
                  <a:srgbClr val="FFFFFF"/>
                </a:solidFill>
                <a:latin typeface="Times New Roman" pitchFamily="18" charset="0"/>
              </a:rPr>
              <a:t> VTCP </a:t>
            </a:r>
            <a:r>
              <a:rPr lang="en-US" sz="2400" dirty="0" err="1" smtClean="0">
                <a:solidFill>
                  <a:srgbClr val="FFFFFF"/>
                </a:solidFill>
                <a:latin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FFFFFF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99340" name="Text Box 12"/>
          <p:cNvSpPr txBox="1">
            <a:spLocks noChangeArrowheads="1"/>
          </p:cNvSpPr>
          <p:nvPr/>
        </p:nvSpPr>
        <p:spPr bwMode="auto">
          <a:xfrm>
            <a:off x="457200" y="2970213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smtClean="0">
                <a:solidFill>
                  <a:srgbClr val="FFFFFF"/>
                </a:solidFill>
                <a:latin typeface="Times New Roman" pitchFamily="18" charset="0"/>
              </a:rPr>
              <a:t>Nên có VTPT là: </a:t>
            </a:r>
          </a:p>
        </p:txBody>
      </p:sp>
      <p:graphicFrame>
        <p:nvGraphicFramePr>
          <p:cNvPr id="99342" name="Object 14"/>
          <p:cNvGraphicFramePr>
            <a:graphicFrameLocks noChangeAspect="1"/>
          </p:cNvGraphicFramePr>
          <p:nvPr/>
        </p:nvGraphicFramePr>
        <p:xfrm>
          <a:off x="4670425" y="1968500"/>
          <a:ext cx="18065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0" name="Equation" r:id="rId7" imgW="1079500" imgH="279400" progId="Equation.DSMT4">
                  <p:embed/>
                </p:oleObj>
              </mc:Choice>
              <mc:Fallback>
                <p:oleObj name="Equation" r:id="rId7" imgW="10795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0425" y="1968500"/>
                        <a:ext cx="180657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3" name="Object 15"/>
          <p:cNvGraphicFramePr>
            <a:graphicFrameLocks noChangeAspect="1"/>
          </p:cNvGraphicFramePr>
          <p:nvPr/>
        </p:nvGraphicFramePr>
        <p:xfrm>
          <a:off x="4710113" y="2425700"/>
          <a:ext cx="1582737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1" name="Equation" r:id="rId9" imgW="939800" imgH="279400" progId="Equation.DSMT4">
                  <p:embed/>
                </p:oleObj>
              </mc:Choice>
              <mc:Fallback>
                <p:oleObj name="Equation" r:id="rId9" imgW="9398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113" y="2425700"/>
                        <a:ext cx="1582737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4" name="Object 16"/>
          <p:cNvGraphicFramePr>
            <a:graphicFrameLocks noChangeAspect="1"/>
          </p:cNvGraphicFramePr>
          <p:nvPr/>
        </p:nvGraphicFramePr>
        <p:xfrm>
          <a:off x="955675" y="4027488"/>
          <a:ext cx="36877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2" name="Equation" r:id="rId11" imgW="2133600" imgH="228600" progId="Equation.DSMT4">
                  <p:embed/>
                </p:oleObj>
              </mc:Choice>
              <mc:Fallback>
                <p:oleObj name="Equation" r:id="rId11" imgW="2133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4027488"/>
                        <a:ext cx="368776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46" name="Text Box 18"/>
          <p:cNvSpPr txBox="1">
            <a:spLocks noChangeArrowheads="1"/>
          </p:cNvSpPr>
          <p:nvPr/>
        </p:nvSpPr>
        <p:spPr bwMode="auto">
          <a:xfrm>
            <a:off x="457200" y="3417888"/>
            <a:ext cx="746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smtClean="0">
                <a:solidFill>
                  <a:srgbClr val="FFFFFF"/>
                </a:solidFill>
                <a:latin typeface="Times New Roman" pitchFamily="18" charset="0"/>
              </a:rPr>
              <a:t>mp(MNP) có phương trình tổng quát là</a:t>
            </a:r>
          </a:p>
        </p:txBody>
      </p:sp>
      <p:graphicFrame>
        <p:nvGraphicFramePr>
          <p:cNvPr id="99347" name="Object 19"/>
          <p:cNvGraphicFramePr>
            <a:graphicFrameLocks noGrp="1" noChangeAspect="1"/>
          </p:cNvGraphicFramePr>
          <p:nvPr>
            <p:ph/>
          </p:nvPr>
        </p:nvGraphicFramePr>
        <p:xfrm>
          <a:off x="4633913" y="4016375"/>
          <a:ext cx="265112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3" name="Equation" r:id="rId13" imgW="1625600" imgH="228600" progId="Equation.DSMT4">
                  <p:embed/>
                </p:oleObj>
              </mc:Choice>
              <mc:Fallback>
                <p:oleObj name="Equation" r:id="rId13" imgW="1625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3913" y="4016375"/>
                        <a:ext cx="2651125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9365" name="Group 37"/>
          <p:cNvGrpSpPr>
            <a:grpSpLocks/>
          </p:cNvGrpSpPr>
          <p:nvPr/>
        </p:nvGrpSpPr>
        <p:grpSpPr bwMode="auto">
          <a:xfrm>
            <a:off x="457200" y="4408490"/>
            <a:ext cx="8382000" cy="830263"/>
            <a:chOff x="288" y="2400"/>
            <a:chExt cx="5280" cy="523"/>
          </a:xfrm>
        </p:grpSpPr>
        <p:sp>
          <p:nvSpPr>
            <p:cNvPr id="10264" name="Text Box 21"/>
            <p:cNvSpPr txBox="1">
              <a:spLocks noChangeArrowheads="1"/>
            </p:cNvSpPr>
            <p:nvPr/>
          </p:nvSpPr>
          <p:spPr bwMode="auto">
            <a:xfrm>
              <a:off x="288" y="2400"/>
              <a:ext cx="528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dirty="0" err="1" smtClean="0">
                  <a:solidFill>
                    <a:srgbClr val="FFFFFF"/>
                  </a:solidFill>
                  <a:latin typeface="Times New Roman" pitchFamily="18" charset="0"/>
                </a:rPr>
                <a:t>Ví</a:t>
              </a:r>
              <a:r>
                <a:rPr lang="en-US" sz="2400" b="1" dirty="0" smtClean="0">
                  <a:solidFill>
                    <a:srgbClr val="FFFFFF"/>
                  </a:solidFill>
                  <a:latin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FFFFFF"/>
                  </a:solidFill>
                  <a:latin typeface="Times New Roman" pitchFamily="18" charset="0"/>
                </a:rPr>
                <a:t>dụ</a:t>
              </a:r>
              <a:r>
                <a:rPr lang="en-US" sz="2400" b="1" dirty="0" smtClean="0">
                  <a:solidFill>
                    <a:srgbClr val="FFFFFF"/>
                  </a:solidFill>
                  <a:latin typeface="Times New Roman" pitchFamily="18" charset="0"/>
                </a:rPr>
                <a:t> 5:</a:t>
              </a:r>
              <a:r>
                <a:rPr lang="en-US" sz="2400" dirty="0" smtClean="0">
                  <a:solidFill>
                    <a:srgbClr val="FFFFFF"/>
                  </a:solidFill>
                  <a:latin typeface="Times New Roman" pitchFamily="18" charset="0"/>
                </a:rPr>
                <a:t>      </a:t>
              </a:r>
              <a:r>
                <a:rPr lang="en-US" sz="2400" dirty="0" err="1" smtClean="0">
                  <a:solidFill>
                    <a:srgbClr val="FFFFFF"/>
                  </a:solidFill>
                  <a:latin typeface="Times New Roman" pitchFamily="18" charset="0"/>
                </a:rPr>
                <a:t>Viết</a:t>
              </a:r>
              <a:r>
                <a:rPr lang="en-US" sz="2400" dirty="0" smtClean="0">
                  <a:solidFill>
                    <a:srgbClr val="FFFF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FFFFFF"/>
                  </a:solidFill>
                  <a:latin typeface="Times New Roman" pitchFamily="18" charset="0"/>
                </a:rPr>
                <a:t>pt</a:t>
              </a:r>
              <a:r>
                <a:rPr lang="en-US" sz="2400" dirty="0" smtClean="0">
                  <a:solidFill>
                    <a:srgbClr val="FFFF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FFFFFF"/>
                  </a:solidFill>
                  <a:latin typeface="Times New Roman" pitchFamily="18" charset="0"/>
                </a:rPr>
                <a:t>mặt</a:t>
              </a:r>
              <a:r>
                <a:rPr lang="en-US" sz="2400" dirty="0" smtClean="0">
                  <a:solidFill>
                    <a:srgbClr val="FFFF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FFFFFF"/>
                  </a:solidFill>
                  <a:latin typeface="Times New Roman" pitchFamily="18" charset="0"/>
                </a:rPr>
                <a:t>phẳng</a:t>
              </a:r>
              <a:r>
                <a:rPr lang="en-US" sz="2400" dirty="0" smtClean="0">
                  <a:solidFill>
                    <a:srgbClr val="FFFFFF"/>
                  </a:solidFill>
                  <a:latin typeface="Times New Roman" pitchFamily="18" charset="0"/>
                </a:rPr>
                <a:t> (P) </a:t>
              </a:r>
              <a:r>
                <a:rPr lang="en-US" sz="2400" dirty="0" err="1" smtClean="0">
                  <a:solidFill>
                    <a:srgbClr val="FFFFFF"/>
                  </a:solidFill>
                  <a:latin typeface="Times New Roman" pitchFamily="18" charset="0"/>
                </a:rPr>
                <a:t>đi</a:t>
              </a:r>
              <a:r>
                <a:rPr lang="en-US" sz="2400" dirty="0" smtClean="0">
                  <a:solidFill>
                    <a:srgbClr val="FFFFFF"/>
                  </a:solidFill>
                  <a:latin typeface="Times New Roman" pitchFamily="18" charset="0"/>
                </a:rPr>
                <a:t> qua </a:t>
              </a:r>
              <a:r>
                <a:rPr lang="en-US" sz="2400" dirty="0" err="1" smtClean="0">
                  <a:solidFill>
                    <a:srgbClr val="FFFFFF"/>
                  </a:solidFill>
                  <a:latin typeface="Times New Roman" pitchFamily="18" charset="0"/>
                </a:rPr>
                <a:t>điểm</a:t>
              </a:r>
              <a:r>
                <a:rPr lang="en-US" sz="2400" dirty="0" smtClean="0">
                  <a:solidFill>
                    <a:srgbClr val="FFFFFF"/>
                  </a:solidFill>
                  <a:latin typeface="Times New Roman" pitchFamily="18" charset="0"/>
                </a:rPr>
                <a:t>                   </a:t>
              </a:r>
              <a:r>
                <a:rPr lang="en-US" sz="2400" dirty="0" err="1" smtClean="0">
                  <a:solidFill>
                    <a:srgbClr val="FFFFFF"/>
                  </a:solidFill>
                  <a:latin typeface="Times New Roman" pitchFamily="18" charset="0"/>
                </a:rPr>
                <a:t>và</a:t>
              </a:r>
              <a:r>
                <a:rPr lang="en-US" sz="2400" dirty="0" smtClean="0">
                  <a:solidFill>
                    <a:srgbClr val="FFFFFF"/>
                  </a:solidFill>
                  <a:latin typeface="Times New Roman" pitchFamily="18" charset="0"/>
                </a:rPr>
                <a:t> song </a:t>
              </a:r>
              <a:r>
                <a:rPr lang="en-US" sz="2400" dirty="0" err="1" smtClean="0">
                  <a:solidFill>
                    <a:srgbClr val="FFFFFF"/>
                  </a:solidFill>
                  <a:latin typeface="Times New Roman" pitchFamily="18" charset="0"/>
                </a:rPr>
                <a:t>song</a:t>
              </a:r>
              <a:r>
                <a:rPr lang="en-US" sz="2400" dirty="0" smtClean="0">
                  <a:solidFill>
                    <a:srgbClr val="FFFF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FFFFFF"/>
                  </a:solidFill>
                  <a:latin typeface="Times New Roman" pitchFamily="18" charset="0"/>
                </a:rPr>
                <a:t>với</a:t>
              </a:r>
              <a:r>
                <a:rPr lang="en-US" sz="2400" dirty="0" smtClean="0">
                  <a:solidFill>
                    <a:srgbClr val="FFFF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FFFFFF"/>
                  </a:solidFill>
                  <a:latin typeface="Times New Roman" pitchFamily="18" charset="0"/>
                </a:rPr>
                <a:t>mp</a:t>
              </a:r>
              <a:r>
                <a:rPr lang="en-US" sz="2400" dirty="0" smtClean="0">
                  <a:solidFill>
                    <a:srgbClr val="FFFFFF"/>
                  </a:solidFill>
                  <a:latin typeface="Times New Roman" pitchFamily="18" charset="0"/>
                </a:rPr>
                <a:t>(Q): </a:t>
              </a:r>
            </a:p>
          </p:txBody>
        </p:sp>
        <p:graphicFrame>
          <p:nvGraphicFramePr>
            <p:cNvPr id="10265" name="Object 22"/>
            <p:cNvGraphicFramePr>
              <a:graphicFrameLocks noChangeAspect="1"/>
            </p:cNvGraphicFramePr>
            <p:nvPr/>
          </p:nvGraphicFramePr>
          <p:xfrm>
            <a:off x="3936" y="2448"/>
            <a:ext cx="903" cy="2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74" name="Equation" r:id="rId15" imgW="850900" imgH="228600" progId="Equation.DSMT4">
                    <p:embed/>
                  </p:oleObj>
                </mc:Choice>
                <mc:Fallback>
                  <p:oleObj name="Equation" r:id="rId15" imgW="8509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6" y="2448"/>
                          <a:ext cx="903" cy="2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9352" name="Object 24"/>
          <p:cNvGraphicFramePr>
            <a:graphicFrameLocks noChangeAspect="1"/>
          </p:cNvGraphicFramePr>
          <p:nvPr/>
        </p:nvGraphicFramePr>
        <p:xfrm>
          <a:off x="3733800" y="5370513"/>
          <a:ext cx="14351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5" name="Equation" r:id="rId17" imgW="850531" imgH="279279" progId="Equation.DSMT4">
                  <p:embed/>
                </p:oleObj>
              </mc:Choice>
              <mc:Fallback>
                <p:oleObj name="Equation" r:id="rId17" imgW="850531" imgH="27927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370513"/>
                        <a:ext cx="1435100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53" name="Text Box 25"/>
          <p:cNvSpPr txBox="1">
            <a:spLocks noChangeArrowheads="1"/>
          </p:cNvSpPr>
          <p:nvPr/>
        </p:nvSpPr>
        <p:spPr bwMode="auto">
          <a:xfrm>
            <a:off x="533400" y="5383213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smtClean="0">
                <a:solidFill>
                  <a:srgbClr val="FFFFFF"/>
                </a:solidFill>
                <a:latin typeface="Times New Roman" pitchFamily="18" charset="0"/>
              </a:rPr>
              <a:t>Giải: </a:t>
            </a:r>
          </a:p>
        </p:txBody>
      </p:sp>
      <p:sp>
        <p:nvSpPr>
          <p:cNvPr id="99354" name="Text Box 26"/>
          <p:cNvSpPr txBox="1">
            <a:spLocks noChangeArrowheads="1"/>
          </p:cNvSpPr>
          <p:nvPr/>
        </p:nvSpPr>
        <p:spPr bwMode="auto">
          <a:xfrm>
            <a:off x="1233488" y="53848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smtClean="0">
                <a:solidFill>
                  <a:srgbClr val="FFFFFF"/>
                </a:solidFill>
                <a:latin typeface="Times New Roman" pitchFamily="18" charset="0"/>
              </a:rPr>
              <a:t>mp(P) có VTPT là: </a:t>
            </a:r>
          </a:p>
        </p:txBody>
      </p:sp>
      <p:graphicFrame>
        <p:nvGraphicFramePr>
          <p:cNvPr id="99357" name="Object 29"/>
          <p:cNvGraphicFramePr>
            <a:graphicFrameLocks noChangeAspect="1"/>
          </p:cNvGraphicFramePr>
          <p:nvPr/>
        </p:nvGraphicFramePr>
        <p:xfrm>
          <a:off x="5018088" y="5921375"/>
          <a:ext cx="360045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6" name="Equation" r:id="rId19" imgW="2082800" imgH="228600" progId="Equation.DSMT4">
                  <p:embed/>
                </p:oleObj>
              </mc:Choice>
              <mc:Fallback>
                <p:oleObj name="Equation" r:id="rId19" imgW="2082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8088" y="5921375"/>
                        <a:ext cx="360045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58" name="Text Box 30"/>
          <p:cNvSpPr txBox="1">
            <a:spLocks noChangeArrowheads="1"/>
          </p:cNvSpPr>
          <p:nvPr/>
        </p:nvSpPr>
        <p:spPr bwMode="auto">
          <a:xfrm>
            <a:off x="609600" y="5856288"/>
            <a:ext cx="746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smtClean="0">
                <a:solidFill>
                  <a:srgbClr val="FFFFFF"/>
                </a:solidFill>
                <a:latin typeface="Times New Roman" pitchFamily="18" charset="0"/>
              </a:rPr>
              <a:t>mp(P) có phương trình tổng quát là</a:t>
            </a:r>
          </a:p>
        </p:txBody>
      </p:sp>
      <p:graphicFrame>
        <p:nvGraphicFramePr>
          <p:cNvPr id="99359" name="Object 31"/>
          <p:cNvGraphicFramePr>
            <a:graphicFrameLocks noChangeAspect="1"/>
          </p:cNvGraphicFramePr>
          <p:nvPr/>
        </p:nvGraphicFramePr>
        <p:xfrm>
          <a:off x="2667000" y="4835525"/>
          <a:ext cx="1804988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7" name="Equation" r:id="rId21" imgW="1002865" imgH="228501" progId="Equation.DSMT4">
                  <p:embed/>
                </p:oleObj>
              </mc:Choice>
              <mc:Fallback>
                <p:oleObj name="Equation" r:id="rId21" imgW="1002865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835525"/>
                        <a:ext cx="1804988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63" name="Object 35"/>
          <p:cNvGraphicFramePr>
            <a:graphicFrameLocks noChangeAspect="1"/>
          </p:cNvGraphicFramePr>
          <p:nvPr/>
        </p:nvGraphicFramePr>
        <p:xfrm>
          <a:off x="5149850" y="6465888"/>
          <a:ext cx="254635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8" name="Equation" r:id="rId23" imgW="1473200" imgH="228600" progId="Equation.DSMT4">
                  <p:embed/>
                </p:oleObj>
              </mc:Choice>
              <mc:Fallback>
                <p:oleObj name="Equation" r:id="rId23" imgW="1473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850" y="6465888"/>
                        <a:ext cx="2546350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60" name="Group 46"/>
          <p:cNvGrpSpPr>
            <a:grpSpLocks/>
          </p:cNvGrpSpPr>
          <p:nvPr/>
        </p:nvGrpSpPr>
        <p:grpSpPr bwMode="auto">
          <a:xfrm>
            <a:off x="304800" y="-50800"/>
            <a:ext cx="8497888" cy="1028700"/>
            <a:chOff x="192" y="336"/>
            <a:chExt cx="5353" cy="648"/>
          </a:xfrm>
        </p:grpSpPr>
        <p:sp>
          <p:nvSpPr>
            <p:cNvPr id="10261" name="Text Box 47"/>
            <p:cNvSpPr txBox="1">
              <a:spLocks noChangeArrowheads="1"/>
            </p:cNvSpPr>
            <p:nvPr/>
          </p:nvSpPr>
          <p:spPr bwMode="auto">
            <a:xfrm>
              <a:off x="192" y="336"/>
              <a:ext cx="5280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dirty="0" err="1" smtClean="0">
                  <a:solidFill>
                    <a:srgbClr val="FFFFFF"/>
                  </a:solidFill>
                  <a:latin typeface="Times New Roman" pitchFamily="18" charset="0"/>
                </a:rPr>
                <a:t>Ví</a:t>
              </a:r>
              <a:r>
                <a:rPr lang="en-US" sz="2400" b="1" dirty="0" smtClean="0">
                  <a:solidFill>
                    <a:srgbClr val="FFFFFF"/>
                  </a:solidFill>
                  <a:latin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FFFFFF"/>
                  </a:solidFill>
                  <a:latin typeface="Times New Roman" pitchFamily="18" charset="0"/>
                </a:rPr>
                <a:t>dụ</a:t>
              </a:r>
              <a:r>
                <a:rPr lang="en-US" sz="2400" b="1" dirty="0" smtClean="0">
                  <a:solidFill>
                    <a:srgbClr val="FFFFFF"/>
                  </a:solidFill>
                  <a:latin typeface="Times New Roman" pitchFamily="18" charset="0"/>
                </a:rPr>
                <a:t> 3: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dirty="0" err="1" smtClean="0">
                  <a:solidFill>
                    <a:srgbClr val="FFFFFF"/>
                  </a:solidFill>
                  <a:latin typeface="Times New Roman" pitchFamily="18" charset="0"/>
                </a:rPr>
                <a:t>Viết</a:t>
              </a:r>
              <a:r>
                <a:rPr lang="en-US" sz="2400" dirty="0" smtClean="0">
                  <a:solidFill>
                    <a:srgbClr val="FFFF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FFFFFF"/>
                  </a:solidFill>
                  <a:latin typeface="Times New Roman" pitchFamily="18" charset="0"/>
                </a:rPr>
                <a:t>pt</a:t>
              </a:r>
              <a:r>
                <a:rPr lang="en-US" sz="2400" dirty="0" smtClean="0">
                  <a:solidFill>
                    <a:srgbClr val="FFFF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FFFFFF"/>
                  </a:solidFill>
                  <a:latin typeface="Times New Roman" pitchFamily="18" charset="0"/>
                </a:rPr>
                <a:t>mặt</a:t>
              </a:r>
              <a:r>
                <a:rPr lang="en-US" sz="2400" dirty="0" smtClean="0">
                  <a:solidFill>
                    <a:srgbClr val="FFFF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FFFFFF"/>
                  </a:solidFill>
                  <a:latin typeface="Times New Roman" pitchFamily="18" charset="0"/>
                </a:rPr>
                <a:t>phẳng</a:t>
              </a:r>
              <a:r>
                <a:rPr lang="en-US" sz="2400" dirty="0" smtClean="0">
                  <a:solidFill>
                    <a:srgbClr val="FFFF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FFFFFF"/>
                  </a:solidFill>
                  <a:latin typeface="Times New Roman" pitchFamily="18" charset="0"/>
                </a:rPr>
                <a:t>đi</a:t>
              </a:r>
              <a:r>
                <a:rPr lang="en-US" sz="2400" dirty="0" smtClean="0">
                  <a:solidFill>
                    <a:srgbClr val="FFFFFF"/>
                  </a:solidFill>
                  <a:latin typeface="Times New Roman" pitchFamily="18" charset="0"/>
                </a:rPr>
                <a:t> qua </a:t>
              </a:r>
              <a:r>
                <a:rPr lang="en-US" sz="2400" dirty="0" err="1" smtClean="0">
                  <a:solidFill>
                    <a:srgbClr val="FFFFFF"/>
                  </a:solidFill>
                  <a:latin typeface="Times New Roman" pitchFamily="18" charset="0"/>
                </a:rPr>
                <a:t>điểm</a:t>
              </a:r>
              <a:r>
                <a:rPr lang="en-US" sz="2400" dirty="0" smtClean="0">
                  <a:solidFill>
                    <a:srgbClr val="FFFFFF"/>
                  </a:solidFill>
                  <a:latin typeface="Times New Roman" pitchFamily="18" charset="0"/>
                </a:rPr>
                <a:t>                     </a:t>
              </a:r>
              <a:r>
                <a:rPr lang="en-US" sz="2400" dirty="0" err="1" smtClean="0">
                  <a:solidFill>
                    <a:srgbClr val="FFFFFF"/>
                  </a:solidFill>
                  <a:latin typeface="Times New Roman" pitchFamily="18" charset="0"/>
                </a:rPr>
                <a:t>và</a:t>
              </a:r>
              <a:r>
                <a:rPr lang="en-US" sz="2400" dirty="0" smtClean="0">
                  <a:solidFill>
                    <a:srgbClr val="FFFFFF"/>
                  </a:solidFill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FFFFFF"/>
                  </a:solidFill>
                  <a:latin typeface="Times New Roman" pitchFamily="18" charset="0"/>
                </a:rPr>
                <a:t>có</a:t>
              </a:r>
              <a:r>
                <a:rPr lang="en-US" sz="2400" dirty="0" smtClean="0">
                  <a:solidFill>
                    <a:srgbClr val="FFFFFF"/>
                  </a:solidFill>
                  <a:latin typeface="Times New Roman" pitchFamily="18" charset="0"/>
                </a:rPr>
                <a:t> VTPT</a:t>
              </a:r>
            </a:p>
          </p:txBody>
        </p:sp>
        <p:graphicFrame>
          <p:nvGraphicFramePr>
            <p:cNvPr id="10262" name="Object 48"/>
            <p:cNvGraphicFramePr>
              <a:graphicFrameLocks noChangeAspect="1"/>
            </p:cNvGraphicFramePr>
            <p:nvPr/>
          </p:nvGraphicFramePr>
          <p:xfrm>
            <a:off x="2648" y="734"/>
            <a:ext cx="887" cy="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79" name="Equation" r:id="rId25" imgW="812447" imgH="228501" progId="Equation.DSMT4">
                    <p:embed/>
                  </p:oleObj>
                </mc:Choice>
                <mc:Fallback>
                  <p:oleObj name="Equation" r:id="rId25" imgW="812447" imgH="22850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8" y="734"/>
                          <a:ext cx="887" cy="2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63" name="Object 49"/>
            <p:cNvGraphicFramePr>
              <a:graphicFrameLocks noChangeAspect="1"/>
            </p:cNvGraphicFramePr>
            <p:nvPr/>
          </p:nvGraphicFramePr>
          <p:xfrm>
            <a:off x="4608" y="682"/>
            <a:ext cx="937" cy="2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880" name="Equation" r:id="rId27" imgW="889000" imgH="279400" progId="Equation.DSMT4">
                    <p:embed/>
                  </p:oleObj>
                </mc:Choice>
                <mc:Fallback>
                  <p:oleObj name="Equation" r:id="rId27" imgW="889000" imgH="2794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08" y="682"/>
                          <a:ext cx="937" cy="2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11295661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99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99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99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99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9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99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1000"/>
                                        <p:tgtEl>
                                          <p:spTgt spid="9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1000"/>
                                        <p:tgtEl>
                                          <p:spTgt spid="99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1000"/>
                                        <p:tgtEl>
                                          <p:spTgt spid="99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1000"/>
                                        <p:tgtEl>
                                          <p:spTgt spid="99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2000"/>
                                        <p:tgtEl>
                                          <p:spTgt spid="99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1000"/>
                                        <p:tgtEl>
                                          <p:spTgt spid="99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99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2000"/>
                                        <p:tgtEl>
                                          <p:spTgt spid="99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10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1000"/>
                                        <p:tgtEl>
                                          <p:spTgt spid="9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9" dur="1000"/>
                                        <p:tgtEl>
                                          <p:spTgt spid="9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1000"/>
                                        <p:tgtEl>
                                          <p:spTgt spid="99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9" grpId="0"/>
      <p:bldP spid="99340" grpId="0"/>
      <p:bldP spid="99346" grpId="0"/>
      <p:bldP spid="99353" grpId="0"/>
      <p:bldP spid="99354" grpId="0"/>
      <p:bldP spid="993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61197" y="1555750"/>
            <a:ext cx="479822" cy="5100638"/>
            <a:chOff x="264" y="768"/>
            <a:chExt cx="403" cy="3213"/>
          </a:xfrm>
        </p:grpSpPr>
        <p:grpSp>
          <p:nvGrpSpPr>
            <p:cNvPr id="8279" name="Group 3"/>
            <p:cNvGrpSpPr>
              <a:grpSpLocks/>
            </p:cNvGrpSpPr>
            <p:nvPr/>
          </p:nvGrpSpPr>
          <p:grpSpPr bwMode="auto">
            <a:xfrm rot="5400000">
              <a:off x="-1010" y="2210"/>
              <a:ext cx="2976" cy="91"/>
              <a:chOff x="0" y="1896"/>
              <a:chExt cx="5760" cy="120"/>
            </a:xfrm>
          </p:grpSpPr>
          <p:sp>
            <p:nvSpPr>
              <p:cNvPr id="8320" name="Rectangle 4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21" name="Rectangle 5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280" name="Group 6"/>
            <p:cNvGrpSpPr>
              <a:grpSpLocks/>
            </p:cNvGrpSpPr>
            <p:nvPr/>
          </p:nvGrpSpPr>
          <p:grpSpPr bwMode="auto">
            <a:xfrm rot="5400000">
              <a:off x="385" y="3553"/>
              <a:ext cx="173" cy="171"/>
              <a:chOff x="1872" y="1824"/>
              <a:chExt cx="2015" cy="1800"/>
            </a:xfrm>
          </p:grpSpPr>
          <p:sp>
            <p:nvSpPr>
              <p:cNvPr id="25607" name="AutoShape 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08" name="AutoShape 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09" name="AutoShape 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14" name="Oval 10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15" name="Oval 11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281" name="Group 16"/>
            <p:cNvGrpSpPr>
              <a:grpSpLocks/>
            </p:cNvGrpSpPr>
            <p:nvPr/>
          </p:nvGrpSpPr>
          <p:grpSpPr bwMode="auto">
            <a:xfrm rot="5400000">
              <a:off x="-786" y="2527"/>
              <a:ext cx="2504" cy="403"/>
              <a:chOff x="-962" y="509"/>
              <a:chExt cx="29212" cy="4243"/>
            </a:xfrm>
          </p:grpSpPr>
          <p:sp>
            <p:nvSpPr>
              <p:cNvPr id="25617" name="AutoShape 1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18" name="AutoShape 1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19" name="AutoShape 1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05" name="Oval 20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06" name="Oval 21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08" name="Oval 23"/>
              <p:cNvSpPr>
                <a:spLocks noChangeArrowheads="1"/>
              </p:cNvSpPr>
              <p:nvPr/>
            </p:nvSpPr>
            <p:spPr bwMode="gray">
              <a:xfrm rot="16200000">
                <a:off x="246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smtClean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A</a:t>
                </a:r>
                <a:endParaRPr lang="en-US" altLang="en-US" sz="3600" b="1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3" name="Oval 23"/>
              <p:cNvSpPr>
                <a:spLocks noChangeArrowheads="1"/>
              </p:cNvSpPr>
              <p:nvPr/>
            </p:nvSpPr>
            <p:spPr bwMode="gray">
              <a:xfrm rot="16200000">
                <a:off x="7763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134" name="Oval 23"/>
              <p:cNvSpPr>
                <a:spLocks noChangeArrowheads="1"/>
              </p:cNvSpPr>
              <p:nvPr/>
            </p:nvSpPr>
            <p:spPr bwMode="gray">
              <a:xfrm rot="16200000">
                <a:off x="15281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135" name="Oval 23"/>
              <p:cNvSpPr>
                <a:spLocks noChangeArrowheads="1"/>
              </p:cNvSpPr>
              <p:nvPr/>
            </p:nvSpPr>
            <p:spPr bwMode="gray">
              <a:xfrm rot="16200000">
                <a:off x="22798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D</a:t>
                </a:r>
              </a:p>
            </p:txBody>
          </p:sp>
        </p:grpSp>
        <p:grpSp>
          <p:nvGrpSpPr>
            <p:cNvPr id="8282" name="Group 26"/>
            <p:cNvGrpSpPr>
              <a:grpSpLocks/>
            </p:cNvGrpSpPr>
            <p:nvPr/>
          </p:nvGrpSpPr>
          <p:grpSpPr bwMode="auto">
            <a:xfrm rot="5400000">
              <a:off x="356" y="2383"/>
              <a:ext cx="173" cy="112"/>
              <a:chOff x="1872" y="2445"/>
              <a:chExt cx="2015" cy="1179"/>
            </a:xfrm>
          </p:grpSpPr>
          <p:sp>
            <p:nvSpPr>
              <p:cNvPr id="25627" name="AutoShape 2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28" name="AutoShape 2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29" name="AutoShape 2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8283" name="Group 36"/>
            <p:cNvGrpSpPr>
              <a:grpSpLocks/>
            </p:cNvGrpSpPr>
            <p:nvPr/>
          </p:nvGrpSpPr>
          <p:grpSpPr bwMode="auto">
            <a:xfrm rot="5400000">
              <a:off x="356" y="3007"/>
              <a:ext cx="173" cy="112"/>
              <a:chOff x="1872" y="2445"/>
              <a:chExt cx="2015" cy="1179"/>
            </a:xfrm>
          </p:grpSpPr>
          <p:sp>
            <p:nvSpPr>
              <p:cNvPr id="25637" name="AutoShape 3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38" name="AutoShape 3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39" name="AutoShape 3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31" name="Horizontal Scroll 130"/>
          <p:cNvSpPr/>
          <p:nvPr/>
        </p:nvSpPr>
        <p:spPr>
          <a:xfrm>
            <a:off x="2326247" y="-53009"/>
            <a:ext cx="4491507" cy="914400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bg1"/>
                </a:solidFill>
                <a:latin typeface="Viner Hand ITC" panose="03070502030502020203" pitchFamily="66" charset="0"/>
              </a:rPr>
              <a:t>CỦNG CỐ BÀI HỌC</a:t>
            </a:r>
            <a:endParaRPr lang="en-US" sz="2800" b="1">
              <a:solidFill>
                <a:schemeClr val="bg1"/>
              </a:solidFill>
              <a:latin typeface="Viner Hand ITC" panose="03070502030502020203" pitchFamily="66" charset="0"/>
            </a:endParaRPr>
          </a:p>
        </p:txBody>
      </p:sp>
      <p:sp>
        <p:nvSpPr>
          <p:cNvPr id="3" name="Khung Chú Thích Bầu Dục 2"/>
          <p:cNvSpPr/>
          <p:nvPr/>
        </p:nvSpPr>
        <p:spPr>
          <a:xfrm>
            <a:off x="6307428" y="2773784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Rất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tiếc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1" name="Khung Chú Thích Bầu Dục 40"/>
          <p:cNvSpPr/>
          <p:nvPr/>
        </p:nvSpPr>
        <p:spPr>
          <a:xfrm>
            <a:off x="6307428" y="4817863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Rất tiếc</a:t>
            </a:r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42" name="Khung Chú Thích Bầu Dục 41"/>
          <p:cNvSpPr/>
          <p:nvPr/>
        </p:nvSpPr>
        <p:spPr>
          <a:xfrm>
            <a:off x="6307428" y="3831242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FF00"/>
                </a:solidFill>
              </a:rPr>
              <a:t>Tuyệt vời</a:t>
            </a:r>
            <a:endParaRPr lang="en-US" sz="2800">
              <a:solidFill>
                <a:srgbClr val="FFFF00"/>
              </a:solidFill>
            </a:endParaRPr>
          </a:p>
        </p:txBody>
      </p:sp>
      <p:sp>
        <p:nvSpPr>
          <p:cNvPr id="43" name="Khung Chú Thích Bầu Dục 42"/>
          <p:cNvSpPr/>
          <p:nvPr/>
        </p:nvSpPr>
        <p:spPr>
          <a:xfrm>
            <a:off x="6307428" y="5853542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Rất tiếc</a:t>
            </a:r>
            <a:endParaRPr lang="en-US" sz="280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040511" y="2773784"/>
            <a:ext cx="4064087" cy="707604"/>
            <a:chOff x="2720682" y="2773784"/>
            <a:chExt cx="5418782" cy="707604"/>
          </a:xfrm>
        </p:grpSpPr>
        <p:sp>
          <p:nvSpPr>
            <p:cNvPr id="140" name="Rounded Rectangle 139"/>
            <p:cNvSpPr/>
            <p:nvPr/>
          </p:nvSpPr>
          <p:spPr>
            <a:xfrm>
              <a:off x="2720682" y="2773784"/>
              <a:ext cx="5418782" cy="69769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6473483"/>
                </p:ext>
              </p:extLst>
            </p:nvPr>
          </p:nvGraphicFramePr>
          <p:xfrm>
            <a:off x="4259263" y="2859088"/>
            <a:ext cx="2133600" cy="622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6" name="Equation" r:id="rId5" imgW="2133360" imgH="622080" progId="Equation.DSMT4">
                    <p:embed/>
                  </p:oleObj>
                </mc:Choice>
                <mc:Fallback>
                  <p:oleObj name="Equation" r:id="rId5" imgW="2133360" imgH="6220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259263" y="2859088"/>
                          <a:ext cx="2133600" cy="622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11"/>
          <p:cNvGrpSpPr/>
          <p:nvPr/>
        </p:nvGrpSpPr>
        <p:grpSpPr>
          <a:xfrm>
            <a:off x="2040510" y="3792981"/>
            <a:ext cx="4064087" cy="713514"/>
            <a:chOff x="2720680" y="3812449"/>
            <a:chExt cx="5418783" cy="713514"/>
          </a:xfrm>
        </p:grpSpPr>
        <p:sp>
          <p:nvSpPr>
            <p:cNvPr id="145" name="Rounded Rectangle 144"/>
            <p:cNvSpPr/>
            <p:nvPr/>
          </p:nvSpPr>
          <p:spPr>
            <a:xfrm>
              <a:off x="2720680" y="3812449"/>
              <a:ext cx="5418783" cy="69769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31889781"/>
                </p:ext>
              </p:extLst>
            </p:nvPr>
          </p:nvGraphicFramePr>
          <p:xfrm>
            <a:off x="4297363" y="3903663"/>
            <a:ext cx="2057400" cy="622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7" name="Equation" r:id="rId7" imgW="2057400" imgH="622080" progId="Equation.DSMT4">
                    <p:embed/>
                  </p:oleObj>
                </mc:Choice>
                <mc:Fallback>
                  <p:oleObj name="Equation" r:id="rId7" imgW="2057400" imgH="6220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297363" y="3903663"/>
                          <a:ext cx="2057400" cy="622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12"/>
          <p:cNvGrpSpPr/>
          <p:nvPr/>
        </p:nvGrpSpPr>
        <p:grpSpPr>
          <a:xfrm>
            <a:off x="2040510" y="4818088"/>
            <a:ext cx="4064087" cy="732738"/>
            <a:chOff x="2720681" y="4839387"/>
            <a:chExt cx="5418782" cy="732738"/>
          </a:xfrm>
        </p:grpSpPr>
        <p:sp>
          <p:nvSpPr>
            <p:cNvPr id="147" name="Rounded Rectangle 146"/>
            <p:cNvSpPr/>
            <p:nvPr/>
          </p:nvSpPr>
          <p:spPr>
            <a:xfrm>
              <a:off x="2720681" y="4839387"/>
              <a:ext cx="5418782" cy="698528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61214042"/>
                </p:ext>
              </p:extLst>
            </p:nvPr>
          </p:nvGraphicFramePr>
          <p:xfrm>
            <a:off x="4449763" y="4949825"/>
            <a:ext cx="1752600" cy="622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8" name="Equation" r:id="rId9" imgW="1752480" imgH="622080" progId="Equation.DSMT4">
                    <p:embed/>
                  </p:oleObj>
                </mc:Choice>
                <mc:Fallback>
                  <p:oleObj name="Equation" r:id="rId9" imgW="1752480" imgH="6220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449763" y="4949825"/>
                          <a:ext cx="1752600" cy="622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13"/>
          <p:cNvGrpSpPr/>
          <p:nvPr/>
        </p:nvGrpSpPr>
        <p:grpSpPr>
          <a:xfrm>
            <a:off x="2040510" y="5862420"/>
            <a:ext cx="4064087" cy="688813"/>
            <a:chOff x="2720681" y="5749249"/>
            <a:chExt cx="5418782" cy="906277"/>
          </a:xfrm>
        </p:grpSpPr>
        <p:sp>
          <p:nvSpPr>
            <p:cNvPr id="149" name="Rounded Rectangle 148"/>
            <p:cNvSpPr/>
            <p:nvPr/>
          </p:nvSpPr>
          <p:spPr>
            <a:xfrm>
              <a:off x="2720681" y="5749249"/>
              <a:ext cx="5418782" cy="906277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3599369"/>
                </p:ext>
              </p:extLst>
            </p:nvPr>
          </p:nvGraphicFramePr>
          <p:xfrm>
            <a:off x="4197505" y="5794259"/>
            <a:ext cx="2042957" cy="8224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9" name="Equation" r:id="rId11" imgW="1828800" imgH="622080" progId="Equation.DSMT4">
                    <p:embed/>
                  </p:oleObj>
                </mc:Choice>
                <mc:Fallback>
                  <p:oleObj name="Equation" r:id="rId11" imgW="1828800" imgH="6220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197505" y="5794259"/>
                          <a:ext cx="2042957" cy="82244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Group 14"/>
          <p:cNvGrpSpPr/>
          <p:nvPr/>
        </p:nvGrpSpPr>
        <p:grpSpPr>
          <a:xfrm>
            <a:off x="283265" y="802491"/>
            <a:ext cx="8577470" cy="1559709"/>
            <a:chOff x="377687" y="802490"/>
            <a:chExt cx="11436626" cy="1559709"/>
          </a:xfrm>
        </p:grpSpPr>
        <p:sp>
          <p:nvSpPr>
            <p:cNvPr id="25704" name="AutoShape 104"/>
            <p:cNvSpPr>
              <a:spLocks noChangeArrowheads="1"/>
            </p:cNvSpPr>
            <p:nvPr/>
          </p:nvSpPr>
          <p:spPr bwMode="gray">
            <a:xfrm>
              <a:off x="377687" y="802490"/>
              <a:ext cx="11436626" cy="1559709"/>
            </a:xfrm>
            <a:prstGeom prst="roundRect">
              <a:avLst>
                <a:gd name="adj" fmla="val 50000"/>
              </a:avLst>
            </a:prstGeom>
            <a:solidFill>
              <a:srgbClr val="D60093"/>
            </a:soli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rgbClr val="001D3A"/>
              </a:outerShdw>
            </a:effectLst>
          </p:spPr>
          <p:txBody>
            <a:bodyPr wrap="none" anchor="ctr"/>
            <a:lstStyle>
              <a:lvl1pPr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sz="2800" dirty="0" smtClean="0">
                  <a:solidFill>
                    <a:srgbClr val="FFFF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224039" y="1160934"/>
              <a:ext cx="9743923" cy="7966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733277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25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25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3" grpId="0" animBg="1"/>
      <p:bldP spid="41" grpId="0" animBg="1"/>
      <p:bldP spid="42" grpId="0" animBg="1"/>
      <p:bldP spid="4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61197" y="1555750"/>
            <a:ext cx="479822" cy="5100638"/>
            <a:chOff x="264" y="768"/>
            <a:chExt cx="403" cy="3213"/>
          </a:xfrm>
        </p:grpSpPr>
        <p:grpSp>
          <p:nvGrpSpPr>
            <p:cNvPr id="8279" name="Group 3"/>
            <p:cNvGrpSpPr>
              <a:grpSpLocks/>
            </p:cNvGrpSpPr>
            <p:nvPr/>
          </p:nvGrpSpPr>
          <p:grpSpPr bwMode="auto">
            <a:xfrm rot="5400000">
              <a:off x="-1010" y="2210"/>
              <a:ext cx="2976" cy="91"/>
              <a:chOff x="0" y="1896"/>
              <a:chExt cx="5760" cy="120"/>
            </a:xfrm>
          </p:grpSpPr>
          <p:sp>
            <p:nvSpPr>
              <p:cNvPr id="8320" name="Rectangle 4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21" name="Rectangle 5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280" name="Group 6"/>
            <p:cNvGrpSpPr>
              <a:grpSpLocks/>
            </p:cNvGrpSpPr>
            <p:nvPr/>
          </p:nvGrpSpPr>
          <p:grpSpPr bwMode="auto">
            <a:xfrm rot="5400000">
              <a:off x="385" y="3553"/>
              <a:ext cx="173" cy="171"/>
              <a:chOff x="1872" y="1824"/>
              <a:chExt cx="2015" cy="1800"/>
            </a:xfrm>
          </p:grpSpPr>
          <p:sp>
            <p:nvSpPr>
              <p:cNvPr id="25607" name="AutoShape 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08" name="AutoShape 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09" name="AutoShape 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14" name="Oval 10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15" name="Oval 11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281" name="Group 16"/>
            <p:cNvGrpSpPr>
              <a:grpSpLocks/>
            </p:cNvGrpSpPr>
            <p:nvPr/>
          </p:nvGrpSpPr>
          <p:grpSpPr bwMode="auto">
            <a:xfrm rot="5400000">
              <a:off x="-786" y="2527"/>
              <a:ext cx="2504" cy="403"/>
              <a:chOff x="-962" y="509"/>
              <a:chExt cx="29212" cy="4243"/>
            </a:xfrm>
          </p:grpSpPr>
          <p:sp>
            <p:nvSpPr>
              <p:cNvPr id="25617" name="AutoShape 1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18" name="AutoShape 1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19" name="AutoShape 1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05" name="Oval 20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06" name="Oval 21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08" name="Oval 23"/>
              <p:cNvSpPr>
                <a:spLocks noChangeArrowheads="1"/>
              </p:cNvSpPr>
              <p:nvPr/>
            </p:nvSpPr>
            <p:spPr bwMode="gray">
              <a:xfrm rot="16200000">
                <a:off x="246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smtClean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A</a:t>
                </a:r>
                <a:endParaRPr lang="en-US" altLang="en-US" sz="3600" b="1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3" name="Oval 23"/>
              <p:cNvSpPr>
                <a:spLocks noChangeArrowheads="1"/>
              </p:cNvSpPr>
              <p:nvPr/>
            </p:nvSpPr>
            <p:spPr bwMode="gray">
              <a:xfrm rot="16200000">
                <a:off x="7763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134" name="Oval 23"/>
              <p:cNvSpPr>
                <a:spLocks noChangeArrowheads="1"/>
              </p:cNvSpPr>
              <p:nvPr/>
            </p:nvSpPr>
            <p:spPr bwMode="gray">
              <a:xfrm rot="16200000">
                <a:off x="15281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135" name="Oval 23"/>
              <p:cNvSpPr>
                <a:spLocks noChangeArrowheads="1"/>
              </p:cNvSpPr>
              <p:nvPr/>
            </p:nvSpPr>
            <p:spPr bwMode="gray">
              <a:xfrm rot="16200000">
                <a:off x="22798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D</a:t>
                </a:r>
              </a:p>
            </p:txBody>
          </p:sp>
        </p:grpSp>
        <p:grpSp>
          <p:nvGrpSpPr>
            <p:cNvPr id="8282" name="Group 26"/>
            <p:cNvGrpSpPr>
              <a:grpSpLocks/>
            </p:cNvGrpSpPr>
            <p:nvPr/>
          </p:nvGrpSpPr>
          <p:grpSpPr bwMode="auto">
            <a:xfrm rot="5400000">
              <a:off x="356" y="2383"/>
              <a:ext cx="173" cy="112"/>
              <a:chOff x="1872" y="2445"/>
              <a:chExt cx="2015" cy="1179"/>
            </a:xfrm>
          </p:grpSpPr>
          <p:sp>
            <p:nvSpPr>
              <p:cNvPr id="25627" name="AutoShape 2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28" name="AutoShape 2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29" name="AutoShape 2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8283" name="Group 36"/>
            <p:cNvGrpSpPr>
              <a:grpSpLocks/>
            </p:cNvGrpSpPr>
            <p:nvPr/>
          </p:nvGrpSpPr>
          <p:grpSpPr bwMode="auto">
            <a:xfrm rot="5400000">
              <a:off x="356" y="3007"/>
              <a:ext cx="173" cy="112"/>
              <a:chOff x="1872" y="2445"/>
              <a:chExt cx="2015" cy="1179"/>
            </a:xfrm>
          </p:grpSpPr>
          <p:sp>
            <p:nvSpPr>
              <p:cNvPr id="25637" name="AutoShape 3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38" name="AutoShape 3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39" name="AutoShape 3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31" name="Horizontal Scroll 130"/>
          <p:cNvSpPr/>
          <p:nvPr/>
        </p:nvSpPr>
        <p:spPr>
          <a:xfrm>
            <a:off x="2326247" y="-53009"/>
            <a:ext cx="4491507" cy="914400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bg1"/>
                </a:solidFill>
                <a:latin typeface="Viner Hand ITC" panose="03070502030502020203" pitchFamily="66" charset="0"/>
              </a:rPr>
              <a:t>CỦNG CỐ BÀI HỌC</a:t>
            </a:r>
            <a:endParaRPr lang="en-US" sz="2800" b="1">
              <a:solidFill>
                <a:schemeClr val="bg1"/>
              </a:solidFill>
              <a:latin typeface="Viner Hand ITC" panose="03070502030502020203" pitchFamily="66" charset="0"/>
            </a:endParaRPr>
          </a:p>
        </p:txBody>
      </p:sp>
      <p:sp>
        <p:nvSpPr>
          <p:cNvPr id="3" name="Khung Chú Thích Bầu Dục 2"/>
          <p:cNvSpPr/>
          <p:nvPr/>
        </p:nvSpPr>
        <p:spPr>
          <a:xfrm>
            <a:off x="6307428" y="2773784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Rất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tiếc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1" name="Khung Chú Thích Bầu Dục 40"/>
          <p:cNvSpPr/>
          <p:nvPr/>
        </p:nvSpPr>
        <p:spPr>
          <a:xfrm>
            <a:off x="6274944" y="3807615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Rất tiếc</a:t>
            </a:r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42" name="Khung Chú Thích Bầu Dục 41"/>
          <p:cNvSpPr/>
          <p:nvPr/>
        </p:nvSpPr>
        <p:spPr>
          <a:xfrm>
            <a:off x="6274944" y="4845156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FF00"/>
                </a:solidFill>
              </a:rPr>
              <a:t>Tuyệt vời</a:t>
            </a:r>
            <a:endParaRPr lang="en-US" sz="2800">
              <a:solidFill>
                <a:srgbClr val="FFFF00"/>
              </a:solidFill>
            </a:endParaRPr>
          </a:p>
        </p:txBody>
      </p:sp>
      <p:sp>
        <p:nvSpPr>
          <p:cNvPr id="43" name="Khung Chú Thích Bầu Dục 42"/>
          <p:cNvSpPr/>
          <p:nvPr/>
        </p:nvSpPr>
        <p:spPr>
          <a:xfrm>
            <a:off x="6307428" y="5853542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Rất tiếc</a:t>
            </a:r>
            <a:endParaRPr lang="en-US" sz="280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040511" y="2773784"/>
            <a:ext cx="4064087" cy="707604"/>
            <a:chOff x="2720682" y="2773784"/>
            <a:chExt cx="5418782" cy="707604"/>
          </a:xfrm>
        </p:grpSpPr>
        <p:sp>
          <p:nvSpPr>
            <p:cNvPr id="140" name="Rounded Rectangle 139"/>
            <p:cNvSpPr/>
            <p:nvPr/>
          </p:nvSpPr>
          <p:spPr>
            <a:xfrm>
              <a:off x="2720682" y="2773784"/>
              <a:ext cx="5418782" cy="69769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85198341"/>
                </p:ext>
              </p:extLst>
            </p:nvPr>
          </p:nvGraphicFramePr>
          <p:xfrm>
            <a:off x="4310063" y="2859088"/>
            <a:ext cx="2032000" cy="622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0" name="Equation" r:id="rId5" imgW="2031840" imgH="622080" progId="Equation.DSMT4">
                    <p:embed/>
                  </p:oleObj>
                </mc:Choice>
                <mc:Fallback>
                  <p:oleObj name="Equation" r:id="rId5" imgW="2031840" imgH="6220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310063" y="2859088"/>
                          <a:ext cx="2032000" cy="622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11"/>
          <p:cNvGrpSpPr/>
          <p:nvPr/>
        </p:nvGrpSpPr>
        <p:grpSpPr>
          <a:xfrm>
            <a:off x="2040510" y="3812449"/>
            <a:ext cx="4064087" cy="713514"/>
            <a:chOff x="2720680" y="3812449"/>
            <a:chExt cx="5418783" cy="713514"/>
          </a:xfrm>
        </p:grpSpPr>
        <p:sp>
          <p:nvSpPr>
            <p:cNvPr id="145" name="Rounded Rectangle 144"/>
            <p:cNvSpPr/>
            <p:nvPr/>
          </p:nvSpPr>
          <p:spPr>
            <a:xfrm>
              <a:off x="2720680" y="3812449"/>
              <a:ext cx="5418783" cy="69769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02828706"/>
                </p:ext>
              </p:extLst>
            </p:nvPr>
          </p:nvGraphicFramePr>
          <p:xfrm>
            <a:off x="4310063" y="3903663"/>
            <a:ext cx="2032000" cy="622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1" name="Equation" r:id="rId7" imgW="2031840" imgH="622080" progId="Equation.DSMT4">
                    <p:embed/>
                  </p:oleObj>
                </mc:Choice>
                <mc:Fallback>
                  <p:oleObj name="Equation" r:id="rId7" imgW="2031840" imgH="6220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310063" y="3903663"/>
                          <a:ext cx="2032000" cy="622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12"/>
          <p:cNvGrpSpPr/>
          <p:nvPr/>
        </p:nvGrpSpPr>
        <p:grpSpPr>
          <a:xfrm>
            <a:off x="2040510" y="4839387"/>
            <a:ext cx="4064087" cy="732738"/>
            <a:chOff x="2720681" y="4839387"/>
            <a:chExt cx="5418782" cy="732738"/>
          </a:xfrm>
        </p:grpSpPr>
        <p:sp>
          <p:nvSpPr>
            <p:cNvPr id="147" name="Rounded Rectangle 146"/>
            <p:cNvSpPr/>
            <p:nvPr/>
          </p:nvSpPr>
          <p:spPr>
            <a:xfrm>
              <a:off x="2720681" y="4839387"/>
              <a:ext cx="5418782" cy="698528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99378510"/>
                </p:ext>
              </p:extLst>
            </p:nvPr>
          </p:nvGraphicFramePr>
          <p:xfrm>
            <a:off x="4310063" y="4949825"/>
            <a:ext cx="2032000" cy="622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2" name="Equation" r:id="rId9" imgW="2031840" imgH="622080" progId="Equation.DSMT4">
                    <p:embed/>
                  </p:oleObj>
                </mc:Choice>
                <mc:Fallback>
                  <p:oleObj name="Equation" r:id="rId9" imgW="2031840" imgH="6220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310063" y="4949825"/>
                          <a:ext cx="2032000" cy="622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Group 14"/>
          <p:cNvGrpSpPr/>
          <p:nvPr/>
        </p:nvGrpSpPr>
        <p:grpSpPr>
          <a:xfrm>
            <a:off x="283265" y="802491"/>
            <a:ext cx="8577470" cy="1559709"/>
            <a:chOff x="377687" y="802490"/>
            <a:chExt cx="11436626" cy="1559709"/>
          </a:xfrm>
        </p:grpSpPr>
        <p:sp>
          <p:nvSpPr>
            <p:cNvPr id="25704" name="AutoShape 104"/>
            <p:cNvSpPr>
              <a:spLocks noChangeArrowheads="1"/>
            </p:cNvSpPr>
            <p:nvPr/>
          </p:nvSpPr>
          <p:spPr bwMode="gray">
            <a:xfrm>
              <a:off x="377687" y="802490"/>
              <a:ext cx="11436626" cy="1559709"/>
            </a:xfrm>
            <a:prstGeom prst="roundRect">
              <a:avLst>
                <a:gd name="adj" fmla="val 50000"/>
              </a:avLst>
            </a:prstGeom>
            <a:solidFill>
              <a:srgbClr val="D60093"/>
            </a:soli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rgbClr val="001D3A"/>
              </a:outerShdw>
            </a:effectLst>
          </p:spPr>
          <p:txBody>
            <a:bodyPr wrap="none" anchor="ctr"/>
            <a:lstStyle>
              <a:lvl1pPr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sz="2800" dirty="0" smtClean="0">
                  <a:solidFill>
                    <a:srgbClr val="FFFF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106004" y="1190639"/>
              <a:ext cx="9944069" cy="708844"/>
            </a:xfrm>
            <a:prstGeom prst="rect">
              <a:avLst/>
            </a:prstGeom>
          </p:spPr>
        </p:pic>
      </p:grpSp>
      <p:grpSp>
        <p:nvGrpSpPr>
          <p:cNvPr id="16" name="Group 15"/>
          <p:cNvGrpSpPr/>
          <p:nvPr/>
        </p:nvGrpSpPr>
        <p:grpSpPr>
          <a:xfrm>
            <a:off x="2040510" y="5851340"/>
            <a:ext cx="4064087" cy="699893"/>
            <a:chOff x="2720681" y="5851339"/>
            <a:chExt cx="5418782" cy="699893"/>
          </a:xfrm>
        </p:grpSpPr>
        <p:sp>
          <p:nvSpPr>
            <p:cNvPr id="149" name="Rounded Rectangle 148"/>
            <p:cNvSpPr/>
            <p:nvPr/>
          </p:nvSpPr>
          <p:spPr>
            <a:xfrm>
              <a:off x="2720681" y="5851339"/>
              <a:ext cx="5418782" cy="699893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52" name="Object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99866984"/>
                </p:ext>
              </p:extLst>
            </p:nvPr>
          </p:nvGraphicFramePr>
          <p:xfrm>
            <a:off x="4475163" y="5854700"/>
            <a:ext cx="1701800" cy="622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3" name="Equation" r:id="rId12" imgW="1701720" imgH="622080" progId="Equation.DSMT4">
                    <p:embed/>
                  </p:oleObj>
                </mc:Choice>
                <mc:Fallback>
                  <p:oleObj name="Equation" r:id="rId12" imgW="1701720" imgH="6220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4475163" y="5854700"/>
                          <a:ext cx="1701800" cy="622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7611657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75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3" grpId="0" animBg="1"/>
      <p:bldP spid="41" grpId="0" animBg="1"/>
      <p:bldP spid="42" grpId="0" animBg="1"/>
      <p:bldP spid="4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61197" y="1555750"/>
            <a:ext cx="479822" cy="5100638"/>
            <a:chOff x="264" y="768"/>
            <a:chExt cx="403" cy="3213"/>
          </a:xfrm>
        </p:grpSpPr>
        <p:grpSp>
          <p:nvGrpSpPr>
            <p:cNvPr id="8279" name="Group 3"/>
            <p:cNvGrpSpPr>
              <a:grpSpLocks/>
            </p:cNvGrpSpPr>
            <p:nvPr/>
          </p:nvGrpSpPr>
          <p:grpSpPr bwMode="auto">
            <a:xfrm rot="5400000">
              <a:off x="-1010" y="2210"/>
              <a:ext cx="2976" cy="91"/>
              <a:chOff x="0" y="1896"/>
              <a:chExt cx="5760" cy="120"/>
            </a:xfrm>
          </p:grpSpPr>
          <p:sp>
            <p:nvSpPr>
              <p:cNvPr id="8320" name="Rectangle 4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21" name="Rectangle 5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280" name="Group 6"/>
            <p:cNvGrpSpPr>
              <a:grpSpLocks/>
            </p:cNvGrpSpPr>
            <p:nvPr/>
          </p:nvGrpSpPr>
          <p:grpSpPr bwMode="auto">
            <a:xfrm rot="5400000">
              <a:off x="385" y="3553"/>
              <a:ext cx="173" cy="171"/>
              <a:chOff x="1872" y="1824"/>
              <a:chExt cx="2015" cy="1800"/>
            </a:xfrm>
          </p:grpSpPr>
          <p:sp>
            <p:nvSpPr>
              <p:cNvPr id="25607" name="AutoShape 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08" name="AutoShape 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09" name="AutoShape 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14" name="Oval 10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15" name="Oval 11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281" name="Group 16"/>
            <p:cNvGrpSpPr>
              <a:grpSpLocks/>
            </p:cNvGrpSpPr>
            <p:nvPr/>
          </p:nvGrpSpPr>
          <p:grpSpPr bwMode="auto">
            <a:xfrm rot="5400000">
              <a:off x="-786" y="2527"/>
              <a:ext cx="2504" cy="403"/>
              <a:chOff x="-962" y="509"/>
              <a:chExt cx="29212" cy="4243"/>
            </a:xfrm>
          </p:grpSpPr>
          <p:sp>
            <p:nvSpPr>
              <p:cNvPr id="25617" name="AutoShape 1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18" name="AutoShape 1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19" name="AutoShape 1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05" name="Oval 20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06" name="Oval 21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08" name="Oval 23"/>
              <p:cNvSpPr>
                <a:spLocks noChangeArrowheads="1"/>
              </p:cNvSpPr>
              <p:nvPr/>
            </p:nvSpPr>
            <p:spPr bwMode="gray">
              <a:xfrm rot="16200000">
                <a:off x="246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smtClean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A</a:t>
                </a:r>
                <a:endParaRPr lang="en-US" altLang="en-US" sz="3600" b="1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3" name="Oval 23"/>
              <p:cNvSpPr>
                <a:spLocks noChangeArrowheads="1"/>
              </p:cNvSpPr>
              <p:nvPr/>
            </p:nvSpPr>
            <p:spPr bwMode="gray">
              <a:xfrm rot="16200000">
                <a:off x="7763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134" name="Oval 23"/>
              <p:cNvSpPr>
                <a:spLocks noChangeArrowheads="1"/>
              </p:cNvSpPr>
              <p:nvPr/>
            </p:nvSpPr>
            <p:spPr bwMode="gray">
              <a:xfrm rot="16200000">
                <a:off x="15281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135" name="Oval 23"/>
              <p:cNvSpPr>
                <a:spLocks noChangeArrowheads="1"/>
              </p:cNvSpPr>
              <p:nvPr/>
            </p:nvSpPr>
            <p:spPr bwMode="gray">
              <a:xfrm rot="16200000">
                <a:off x="22798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D</a:t>
                </a:r>
              </a:p>
            </p:txBody>
          </p:sp>
        </p:grpSp>
        <p:grpSp>
          <p:nvGrpSpPr>
            <p:cNvPr id="8282" name="Group 26"/>
            <p:cNvGrpSpPr>
              <a:grpSpLocks/>
            </p:cNvGrpSpPr>
            <p:nvPr/>
          </p:nvGrpSpPr>
          <p:grpSpPr bwMode="auto">
            <a:xfrm rot="5400000">
              <a:off x="356" y="2383"/>
              <a:ext cx="173" cy="112"/>
              <a:chOff x="1872" y="2445"/>
              <a:chExt cx="2015" cy="1179"/>
            </a:xfrm>
          </p:grpSpPr>
          <p:sp>
            <p:nvSpPr>
              <p:cNvPr id="25627" name="AutoShape 2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28" name="AutoShape 2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29" name="AutoShape 2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8283" name="Group 36"/>
            <p:cNvGrpSpPr>
              <a:grpSpLocks/>
            </p:cNvGrpSpPr>
            <p:nvPr/>
          </p:nvGrpSpPr>
          <p:grpSpPr bwMode="auto">
            <a:xfrm rot="5400000">
              <a:off x="356" y="3007"/>
              <a:ext cx="173" cy="112"/>
              <a:chOff x="1872" y="2445"/>
              <a:chExt cx="2015" cy="1179"/>
            </a:xfrm>
          </p:grpSpPr>
          <p:sp>
            <p:nvSpPr>
              <p:cNvPr id="25637" name="AutoShape 3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38" name="AutoShape 3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39" name="AutoShape 3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31" name="Horizontal Scroll 130"/>
          <p:cNvSpPr/>
          <p:nvPr/>
        </p:nvSpPr>
        <p:spPr>
          <a:xfrm>
            <a:off x="2326247" y="-53009"/>
            <a:ext cx="4491507" cy="914400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bg1"/>
                </a:solidFill>
                <a:latin typeface="Viner Hand ITC" panose="03070502030502020203" pitchFamily="66" charset="0"/>
              </a:rPr>
              <a:t>CỦNG CỐ BÀI HỌC</a:t>
            </a:r>
            <a:endParaRPr lang="en-US" sz="2800" b="1">
              <a:solidFill>
                <a:schemeClr val="bg1"/>
              </a:solidFill>
              <a:latin typeface="Viner Hand ITC" panose="03070502030502020203" pitchFamily="66" charset="0"/>
            </a:endParaRPr>
          </a:p>
        </p:txBody>
      </p:sp>
      <p:sp>
        <p:nvSpPr>
          <p:cNvPr id="3" name="Khung Chú Thích Bầu Dục 2"/>
          <p:cNvSpPr/>
          <p:nvPr/>
        </p:nvSpPr>
        <p:spPr>
          <a:xfrm>
            <a:off x="6274946" y="3838151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Rất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tiếc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1" name="Khung Chú Thích Bầu Dục 40"/>
          <p:cNvSpPr/>
          <p:nvPr/>
        </p:nvSpPr>
        <p:spPr>
          <a:xfrm>
            <a:off x="6307428" y="4817863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Rất tiếc</a:t>
            </a:r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42" name="Khung Chú Thích Bầu Dục 41"/>
          <p:cNvSpPr/>
          <p:nvPr/>
        </p:nvSpPr>
        <p:spPr>
          <a:xfrm>
            <a:off x="6274946" y="2727105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FF00"/>
                </a:solidFill>
              </a:rPr>
              <a:t>Tuyệt vời</a:t>
            </a:r>
            <a:endParaRPr lang="en-US" sz="2800">
              <a:solidFill>
                <a:srgbClr val="FFFF00"/>
              </a:solidFill>
            </a:endParaRPr>
          </a:p>
        </p:txBody>
      </p:sp>
      <p:sp>
        <p:nvSpPr>
          <p:cNvPr id="43" name="Khung Chú Thích Bầu Dục 42"/>
          <p:cNvSpPr/>
          <p:nvPr/>
        </p:nvSpPr>
        <p:spPr>
          <a:xfrm>
            <a:off x="6307428" y="5853542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Rất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tiếc</a:t>
            </a:r>
            <a:endParaRPr lang="en-US" sz="2800" dirty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040511" y="2727105"/>
            <a:ext cx="4064087" cy="697690"/>
            <a:chOff x="2720682" y="2773784"/>
            <a:chExt cx="5418782" cy="697690"/>
          </a:xfrm>
        </p:grpSpPr>
        <p:sp>
          <p:nvSpPr>
            <p:cNvPr id="140" name="Rounded Rectangle 139"/>
            <p:cNvSpPr/>
            <p:nvPr/>
          </p:nvSpPr>
          <p:spPr>
            <a:xfrm>
              <a:off x="2720682" y="2773784"/>
              <a:ext cx="5418782" cy="69769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0280164"/>
                </p:ext>
              </p:extLst>
            </p:nvPr>
          </p:nvGraphicFramePr>
          <p:xfrm>
            <a:off x="4735513" y="2897829"/>
            <a:ext cx="1181100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4" name="Equation" r:id="rId5" imgW="1180800" imgH="545760" progId="Equation.DSMT4">
                    <p:embed/>
                  </p:oleObj>
                </mc:Choice>
                <mc:Fallback>
                  <p:oleObj name="Equation" r:id="rId5" imgW="1180800" imgH="5457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735513" y="2897829"/>
                          <a:ext cx="1181100" cy="546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11"/>
          <p:cNvGrpSpPr/>
          <p:nvPr/>
        </p:nvGrpSpPr>
        <p:grpSpPr>
          <a:xfrm>
            <a:off x="2040510" y="3812449"/>
            <a:ext cx="4064087" cy="697690"/>
            <a:chOff x="2720680" y="3812449"/>
            <a:chExt cx="5418783" cy="697690"/>
          </a:xfrm>
        </p:grpSpPr>
        <p:sp>
          <p:nvSpPr>
            <p:cNvPr id="145" name="Rounded Rectangle 144"/>
            <p:cNvSpPr/>
            <p:nvPr/>
          </p:nvSpPr>
          <p:spPr>
            <a:xfrm>
              <a:off x="2720680" y="3812449"/>
              <a:ext cx="5418783" cy="69769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54153022"/>
                </p:ext>
              </p:extLst>
            </p:nvPr>
          </p:nvGraphicFramePr>
          <p:xfrm>
            <a:off x="4614863" y="3941763"/>
            <a:ext cx="1422400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5" name="Equation" r:id="rId7" imgW="1422360" imgH="545760" progId="Equation.DSMT4">
                    <p:embed/>
                  </p:oleObj>
                </mc:Choice>
                <mc:Fallback>
                  <p:oleObj name="Equation" r:id="rId7" imgW="1422360" imgH="5457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614863" y="3941763"/>
                          <a:ext cx="1422400" cy="546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12"/>
          <p:cNvGrpSpPr/>
          <p:nvPr/>
        </p:nvGrpSpPr>
        <p:grpSpPr>
          <a:xfrm>
            <a:off x="2040510" y="4839387"/>
            <a:ext cx="4064087" cy="698528"/>
            <a:chOff x="2720681" y="4839387"/>
            <a:chExt cx="5418782" cy="698528"/>
          </a:xfrm>
        </p:grpSpPr>
        <p:sp>
          <p:nvSpPr>
            <p:cNvPr id="147" name="Rounded Rectangle 146"/>
            <p:cNvSpPr/>
            <p:nvPr/>
          </p:nvSpPr>
          <p:spPr>
            <a:xfrm>
              <a:off x="2720681" y="4839387"/>
              <a:ext cx="5418782" cy="698528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97528214"/>
                </p:ext>
              </p:extLst>
            </p:nvPr>
          </p:nvGraphicFramePr>
          <p:xfrm>
            <a:off x="4589463" y="4987925"/>
            <a:ext cx="1473200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6" name="Equation" r:id="rId9" imgW="1473120" imgH="545760" progId="Equation.DSMT4">
                    <p:embed/>
                  </p:oleObj>
                </mc:Choice>
                <mc:Fallback>
                  <p:oleObj name="Equation" r:id="rId9" imgW="1473120" imgH="5457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589463" y="4987925"/>
                          <a:ext cx="1473200" cy="546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13"/>
          <p:cNvGrpSpPr/>
          <p:nvPr/>
        </p:nvGrpSpPr>
        <p:grpSpPr>
          <a:xfrm>
            <a:off x="2040510" y="5862420"/>
            <a:ext cx="4064087" cy="688813"/>
            <a:chOff x="2720681" y="5749249"/>
            <a:chExt cx="5418782" cy="906277"/>
          </a:xfrm>
        </p:grpSpPr>
        <p:sp>
          <p:nvSpPr>
            <p:cNvPr id="149" name="Rounded Rectangle 148"/>
            <p:cNvSpPr/>
            <p:nvPr/>
          </p:nvSpPr>
          <p:spPr>
            <a:xfrm>
              <a:off x="2720681" y="5749249"/>
              <a:ext cx="5418782" cy="906277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8672668"/>
                </p:ext>
              </p:extLst>
            </p:nvPr>
          </p:nvGraphicFramePr>
          <p:xfrm>
            <a:off x="4371975" y="5897744"/>
            <a:ext cx="1935163" cy="6810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7" name="Equation" r:id="rId11" imgW="1765080" imgH="545760" progId="Equation.DSMT4">
                    <p:embed/>
                  </p:oleObj>
                </mc:Choice>
                <mc:Fallback>
                  <p:oleObj name="Equation" r:id="rId11" imgW="1765080" imgH="5457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371975" y="5897744"/>
                          <a:ext cx="1935163" cy="68100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" name="Group 20"/>
          <p:cNvGrpSpPr/>
          <p:nvPr/>
        </p:nvGrpSpPr>
        <p:grpSpPr>
          <a:xfrm>
            <a:off x="283265" y="802491"/>
            <a:ext cx="8577470" cy="1559709"/>
            <a:chOff x="377687" y="802490"/>
            <a:chExt cx="11436626" cy="1559709"/>
          </a:xfrm>
        </p:grpSpPr>
        <p:sp>
          <p:nvSpPr>
            <p:cNvPr id="25704" name="AutoShape 104"/>
            <p:cNvSpPr>
              <a:spLocks noChangeArrowheads="1"/>
            </p:cNvSpPr>
            <p:nvPr/>
          </p:nvSpPr>
          <p:spPr bwMode="gray">
            <a:xfrm>
              <a:off x="377687" y="802490"/>
              <a:ext cx="11436626" cy="1559709"/>
            </a:xfrm>
            <a:prstGeom prst="roundRect">
              <a:avLst>
                <a:gd name="adj" fmla="val 50000"/>
              </a:avLst>
            </a:prstGeom>
            <a:solidFill>
              <a:srgbClr val="D60093"/>
            </a:soli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rgbClr val="001D3A"/>
              </a:outerShdw>
            </a:effectLst>
          </p:spPr>
          <p:txBody>
            <a:bodyPr wrap="none" anchor="ctr"/>
            <a:lstStyle>
              <a:lvl1pPr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sz="2800" dirty="0" smtClean="0">
                  <a:solidFill>
                    <a:srgbClr val="FFFF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2656463" y="1143588"/>
              <a:ext cx="6879075" cy="8775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57880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5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75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3" grpId="0" animBg="1"/>
      <p:bldP spid="41" grpId="0" animBg="1"/>
      <p:bldP spid="42" grpId="0" animBg="1"/>
      <p:bldP spid="4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61197" y="1555750"/>
            <a:ext cx="479822" cy="5100638"/>
            <a:chOff x="264" y="768"/>
            <a:chExt cx="403" cy="3213"/>
          </a:xfrm>
        </p:grpSpPr>
        <p:grpSp>
          <p:nvGrpSpPr>
            <p:cNvPr id="8279" name="Group 3"/>
            <p:cNvGrpSpPr>
              <a:grpSpLocks/>
            </p:cNvGrpSpPr>
            <p:nvPr/>
          </p:nvGrpSpPr>
          <p:grpSpPr bwMode="auto">
            <a:xfrm rot="5400000">
              <a:off x="-1010" y="2210"/>
              <a:ext cx="2976" cy="91"/>
              <a:chOff x="0" y="1896"/>
              <a:chExt cx="5760" cy="120"/>
            </a:xfrm>
          </p:grpSpPr>
          <p:sp>
            <p:nvSpPr>
              <p:cNvPr id="8320" name="Rectangle 4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21" name="Rectangle 5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280" name="Group 6"/>
            <p:cNvGrpSpPr>
              <a:grpSpLocks/>
            </p:cNvGrpSpPr>
            <p:nvPr/>
          </p:nvGrpSpPr>
          <p:grpSpPr bwMode="auto">
            <a:xfrm rot="5400000">
              <a:off x="385" y="3553"/>
              <a:ext cx="173" cy="171"/>
              <a:chOff x="1872" y="1824"/>
              <a:chExt cx="2015" cy="1800"/>
            </a:xfrm>
          </p:grpSpPr>
          <p:sp>
            <p:nvSpPr>
              <p:cNvPr id="25607" name="AutoShape 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08" name="AutoShape 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09" name="AutoShape 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14" name="Oval 10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15" name="Oval 11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281" name="Group 16"/>
            <p:cNvGrpSpPr>
              <a:grpSpLocks/>
            </p:cNvGrpSpPr>
            <p:nvPr/>
          </p:nvGrpSpPr>
          <p:grpSpPr bwMode="auto">
            <a:xfrm rot="5400000">
              <a:off x="-786" y="2527"/>
              <a:ext cx="2504" cy="403"/>
              <a:chOff x="-962" y="509"/>
              <a:chExt cx="29212" cy="4243"/>
            </a:xfrm>
          </p:grpSpPr>
          <p:sp>
            <p:nvSpPr>
              <p:cNvPr id="25617" name="AutoShape 1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18" name="AutoShape 1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19" name="AutoShape 1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05" name="Oval 20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06" name="Oval 21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08" name="Oval 23"/>
              <p:cNvSpPr>
                <a:spLocks noChangeArrowheads="1"/>
              </p:cNvSpPr>
              <p:nvPr/>
            </p:nvSpPr>
            <p:spPr bwMode="gray">
              <a:xfrm rot="16200000">
                <a:off x="246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smtClean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A</a:t>
                </a:r>
                <a:endParaRPr lang="en-US" altLang="en-US" sz="3600" b="1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3" name="Oval 23"/>
              <p:cNvSpPr>
                <a:spLocks noChangeArrowheads="1"/>
              </p:cNvSpPr>
              <p:nvPr/>
            </p:nvSpPr>
            <p:spPr bwMode="gray">
              <a:xfrm rot="16200000">
                <a:off x="7763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134" name="Oval 23"/>
              <p:cNvSpPr>
                <a:spLocks noChangeArrowheads="1"/>
              </p:cNvSpPr>
              <p:nvPr/>
            </p:nvSpPr>
            <p:spPr bwMode="gray">
              <a:xfrm rot="16200000">
                <a:off x="15281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135" name="Oval 23"/>
              <p:cNvSpPr>
                <a:spLocks noChangeArrowheads="1"/>
              </p:cNvSpPr>
              <p:nvPr/>
            </p:nvSpPr>
            <p:spPr bwMode="gray">
              <a:xfrm rot="16200000">
                <a:off x="22798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D</a:t>
                </a:r>
              </a:p>
            </p:txBody>
          </p:sp>
        </p:grpSp>
        <p:grpSp>
          <p:nvGrpSpPr>
            <p:cNvPr id="8282" name="Group 26"/>
            <p:cNvGrpSpPr>
              <a:grpSpLocks/>
            </p:cNvGrpSpPr>
            <p:nvPr/>
          </p:nvGrpSpPr>
          <p:grpSpPr bwMode="auto">
            <a:xfrm rot="5400000">
              <a:off x="356" y="2383"/>
              <a:ext cx="173" cy="112"/>
              <a:chOff x="1872" y="2445"/>
              <a:chExt cx="2015" cy="1179"/>
            </a:xfrm>
          </p:grpSpPr>
          <p:sp>
            <p:nvSpPr>
              <p:cNvPr id="25627" name="AutoShape 2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28" name="AutoShape 2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29" name="AutoShape 2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8283" name="Group 36"/>
            <p:cNvGrpSpPr>
              <a:grpSpLocks/>
            </p:cNvGrpSpPr>
            <p:nvPr/>
          </p:nvGrpSpPr>
          <p:grpSpPr bwMode="auto">
            <a:xfrm rot="5400000">
              <a:off x="356" y="3007"/>
              <a:ext cx="173" cy="112"/>
              <a:chOff x="1872" y="2445"/>
              <a:chExt cx="2015" cy="1179"/>
            </a:xfrm>
          </p:grpSpPr>
          <p:sp>
            <p:nvSpPr>
              <p:cNvPr id="25637" name="AutoShape 3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38" name="AutoShape 3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39" name="AutoShape 3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31" name="Horizontal Scroll 130"/>
          <p:cNvSpPr/>
          <p:nvPr/>
        </p:nvSpPr>
        <p:spPr>
          <a:xfrm>
            <a:off x="2326247" y="-53009"/>
            <a:ext cx="4491507" cy="914400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bg1"/>
                </a:solidFill>
                <a:latin typeface="Viner Hand ITC" panose="03070502030502020203" pitchFamily="66" charset="0"/>
              </a:rPr>
              <a:t>CỦNG CỐ BÀI HỌC</a:t>
            </a:r>
            <a:endParaRPr lang="en-US" sz="2800" b="1">
              <a:solidFill>
                <a:schemeClr val="bg1"/>
              </a:solidFill>
              <a:latin typeface="Viner Hand ITC" panose="03070502030502020203" pitchFamily="66" charset="0"/>
            </a:endParaRPr>
          </a:p>
        </p:txBody>
      </p:sp>
      <p:sp>
        <p:nvSpPr>
          <p:cNvPr id="3" name="Khung Chú Thích Bầu Dục 2"/>
          <p:cNvSpPr/>
          <p:nvPr/>
        </p:nvSpPr>
        <p:spPr>
          <a:xfrm>
            <a:off x="6307428" y="2773784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Rất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tiếc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1" name="Khung Chú Thích Bầu Dục 40"/>
          <p:cNvSpPr/>
          <p:nvPr/>
        </p:nvSpPr>
        <p:spPr>
          <a:xfrm>
            <a:off x="6307428" y="4817863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Rất tiếc</a:t>
            </a:r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42" name="Khung Chú Thích Bầu Dục 41"/>
          <p:cNvSpPr/>
          <p:nvPr/>
        </p:nvSpPr>
        <p:spPr>
          <a:xfrm>
            <a:off x="6307428" y="3831242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FF00"/>
                </a:solidFill>
              </a:rPr>
              <a:t>Tuyệt vời</a:t>
            </a:r>
            <a:endParaRPr lang="en-US" sz="2800">
              <a:solidFill>
                <a:srgbClr val="FFFF00"/>
              </a:solidFill>
            </a:endParaRPr>
          </a:p>
        </p:txBody>
      </p:sp>
      <p:sp>
        <p:nvSpPr>
          <p:cNvPr id="43" name="Khung Chú Thích Bầu Dục 42"/>
          <p:cNvSpPr/>
          <p:nvPr/>
        </p:nvSpPr>
        <p:spPr>
          <a:xfrm>
            <a:off x="6307428" y="5853542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Rất tiếc</a:t>
            </a:r>
            <a:endParaRPr lang="en-US" sz="280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040510" y="2773784"/>
            <a:ext cx="4064087" cy="697690"/>
            <a:chOff x="2720682" y="2773784"/>
            <a:chExt cx="5418782" cy="697690"/>
          </a:xfrm>
        </p:grpSpPr>
        <p:sp>
          <p:nvSpPr>
            <p:cNvPr id="140" name="Rounded Rectangle 139"/>
            <p:cNvSpPr/>
            <p:nvPr/>
          </p:nvSpPr>
          <p:spPr>
            <a:xfrm>
              <a:off x="2720682" y="2773784"/>
              <a:ext cx="5418782" cy="69769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/>
            </p:nvPr>
          </p:nvGraphicFramePr>
          <p:xfrm>
            <a:off x="4741863" y="2897188"/>
            <a:ext cx="1168400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8" name="Equation" r:id="rId5" imgW="1168200" imgH="545760" progId="Equation.DSMT4">
                    <p:embed/>
                  </p:oleObj>
                </mc:Choice>
                <mc:Fallback>
                  <p:oleObj name="Equation" r:id="rId5" imgW="1168200" imgH="5457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741863" y="2897188"/>
                          <a:ext cx="1168400" cy="546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11"/>
          <p:cNvGrpSpPr/>
          <p:nvPr/>
        </p:nvGrpSpPr>
        <p:grpSpPr>
          <a:xfrm>
            <a:off x="2040511" y="3810190"/>
            <a:ext cx="4064087" cy="697690"/>
            <a:chOff x="2720680" y="3812449"/>
            <a:chExt cx="5418783" cy="697690"/>
          </a:xfrm>
        </p:grpSpPr>
        <p:sp>
          <p:nvSpPr>
            <p:cNvPr id="145" name="Rounded Rectangle 144"/>
            <p:cNvSpPr/>
            <p:nvPr/>
          </p:nvSpPr>
          <p:spPr>
            <a:xfrm>
              <a:off x="2720680" y="3812449"/>
              <a:ext cx="5418783" cy="69769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/>
            </p:nvPr>
          </p:nvGraphicFramePr>
          <p:xfrm>
            <a:off x="4811713" y="3941763"/>
            <a:ext cx="1028700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9" name="Equation" r:id="rId7" imgW="1028520" imgH="545760" progId="Equation.DSMT4">
                    <p:embed/>
                  </p:oleObj>
                </mc:Choice>
                <mc:Fallback>
                  <p:oleObj name="Equation" r:id="rId7" imgW="1028520" imgH="5457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811713" y="3941763"/>
                          <a:ext cx="1028700" cy="546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12"/>
          <p:cNvGrpSpPr/>
          <p:nvPr/>
        </p:nvGrpSpPr>
        <p:grpSpPr>
          <a:xfrm>
            <a:off x="2040510" y="4846596"/>
            <a:ext cx="4064087" cy="698528"/>
            <a:chOff x="2720681" y="4839387"/>
            <a:chExt cx="5418782" cy="698528"/>
          </a:xfrm>
        </p:grpSpPr>
        <p:sp>
          <p:nvSpPr>
            <p:cNvPr id="147" name="Rounded Rectangle 146"/>
            <p:cNvSpPr/>
            <p:nvPr/>
          </p:nvSpPr>
          <p:spPr>
            <a:xfrm>
              <a:off x="2720681" y="4839387"/>
              <a:ext cx="5418782" cy="698528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/>
            </p:nvPr>
          </p:nvGraphicFramePr>
          <p:xfrm>
            <a:off x="4811713" y="4987925"/>
            <a:ext cx="1028700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0" name="Equation" r:id="rId9" imgW="1028520" imgH="545760" progId="Equation.DSMT4">
                    <p:embed/>
                  </p:oleObj>
                </mc:Choice>
                <mc:Fallback>
                  <p:oleObj name="Equation" r:id="rId9" imgW="1028520" imgH="5457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811713" y="4987925"/>
                          <a:ext cx="1028700" cy="546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13"/>
          <p:cNvGrpSpPr/>
          <p:nvPr/>
        </p:nvGrpSpPr>
        <p:grpSpPr>
          <a:xfrm>
            <a:off x="2040510" y="5883841"/>
            <a:ext cx="4064087" cy="680244"/>
            <a:chOff x="2720681" y="5749249"/>
            <a:chExt cx="5418782" cy="906277"/>
          </a:xfrm>
        </p:grpSpPr>
        <p:sp>
          <p:nvSpPr>
            <p:cNvPr id="149" name="Rounded Rectangle 148"/>
            <p:cNvSpPr/>
            <p:nvPr/>
          </p:nvSpPr>
          <p:spPr>
            <a:xfrm>
              <a:off x="2720681" y="5749249"/>
              <a:ext cx="5418782" cy="906277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5496231"/>
                </p:ext>
              </p:extLst>
            </p:nvPr>
          </p:nvGraphicFramePr>
          <p:xfrm>
            <a:off x="4693477" y="5845645"/>
            <a:ext cx="1172336" cy="7329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1" name="Equation" r:id="rId11" imgW="1079280" imgH="545760" progId="Equation.DSMT4">
                    <p:embed/>
                  </p:oleObj>
                </mc:Choice>
                <mc:Fallback>
                  <p:oleObj name="Equation" r:id="rId11" imgW="1079280" imgH="5457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693477" y="5845645"/>
                          <a:ext cx="1172336" cy="73295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"/>
          <p:cNvGrpSpPr/>
          <p:nvPr/>
        </p:nvGrpSpPr>
        <p:grpSpPr>
          <a:xfrm>
            <a:off x="283265" y="802491"/>
            <a:ext cx="8577470" cy="1559709"/>
            <a:chOff x="377687" y="802490"/>
            <a:chExt cx="11436626" cy="1559709"/>
          </a:xfrm>
        </p:grpSpPr>
        <p:sp>
          <p:nvSpPr>
            <p:cNvPr id="25704" name="AutoShape 104"/>
            <p:cNvSpPr>
              <a:spLocks noChangeArrowheads="1"/>
            </p:cNvSpPr>
            <p:nvPr/>
          </p:nvSpPr>
          <p:spPr bwMode="gray">
            <a:xfrm>
              <a:off x="377687" y="802490"/>
              <a:ext cx="11436626" cy="1559709"/>
            </a:xfrm>
            <a:prstGeom prst="roundRect">
              <a:avLst>
                <a:gd name="adj" fmla="val 50000"/>
              </a:avLst>
            </a:prstGeom>
            <a:solidFill>
              <a:srgbClr val="D60093"/>
            </a:soli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rgbClr val="001D3A"/>
              </a:outerShdw>
            </a:effectLst>
          </p:spPr>
          <p:txBody>
            <a:bodyPr wrap="none" anchor="ctr"/>
            <a:lstStyle>
              <a:lvl1pPr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sz="2800" dirty="0" smtClean="0">
                  <a:solidFill>
                    <a:srgbClr val="FFFF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968011" y="1296618"/>
              <a:ext cx="8255978" cy="5714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36352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25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25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3" grpId="0" animBg="1"/>
      <p:bldP spid="41" grpId="0" animBg="1"/>
      <p:bldP spid="42" grpId="0" animBg="1"/>
      <p:bldP spid="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Káº¿t quáº£ hÃ¬nh áº£nh cho Máº·t há»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045" y="10851"/>
            <a:ext cx="6843911" cy="6847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919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61197" y="1555750"/>
            <a:ext cx="479822" cy="5100638"/>
            <a:chOff x="264" y="768"/>
            <a:chExt cx="403" cy="3213"/>
          </a:xfrm>
        </p:grpSpPr>
        <p:grpSp>
          <p:nvGrpSpPr>
            <p:cNvPr id="8279" name="Group 3"/>
            <p:cNvGrpSpPr>
              <a:grpSpLocks/>
            </p:cNvGrpSpPr>
            <p:nvPr/>
          </p:nvGrpSpPr>
          <p:grpSpPr bwMode="auto">
            <a:xfrm rot="5400000">
              <a:off x="-1010" y="2210"/>
              <a:ext cx="2976" cy="91"/>
              <a:chOff x="0" y="1896"/>
              <a:chExt cx="5760" cy="120"/>
            </a:xfrm>
          </p:grpSpPr>
          <p:sp>
            <p:nvSpPr>
              <p:cNvPr id="8320" name="Rectangle 4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21" name="Rectangle 5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280" name="Group 6"/>
            <p:cNvGrpSpPr>
              <a:grpSpLocks/>
            </p:cNvGrpSpPr>
            <p:nvPr/>
          </p:nvGrpSpPr>
          <p:grpSpPr bwMode="auto">
            <a:xfrm rot="5400000">
              <a:off x="385" y="3553"/>
              <a:ext cx="173" cy="171"/>
              <a:chOff x="1872" y="1824"/>
              <a:chExt cx="2015" cy="1800"/>
            </a:xfrm>
          </p:grpSpPr>
          <p:sp>
            <p:nvSpPr>
              <p:cNvPr id="25607" name="AutoShape 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08" name="AutoShape 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09" name="AutoShape 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14" name="Oval 10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15" name="Oval 11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281" name="Group 16"/>
            <p:cNvGrpSpPr>
              <a:grpSpLocks/>
            </p:cNvGrpSpPr>
            <p:nvPr/>
          </p:nvGrpSpPr>
          <p:grpSpPr bwMode="auto">
            <a:xfrm rot="5400000">
              <a:off x="-786" y="2527"/>
              <a:ext cx="2504" cy="403"/>
              <a:chOff x="-962" y="509"/>
              <a:chExt cx="29212" cy="4243"/>
            </a:xfrm>
          </p:grpSpPr>
          <p:sp>
            <p:nvSpPr>
              <p:cNvPr id="25617" name="AutoShape 1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18" name="AutoShape 1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19" name="AutoShape 1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05" name="Oval 20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06" name="Oval 21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08" name="Oval 23"/>
              <p:cNvSpPr>
                <a:spLocks noChangeArrowheads="1"/>
              </p:cNvSpPr>
              <p:nvPr/>
            </p:nvSpPr>
            <p:spPr bwMode="gray">
              <a:xfrm rot="16200000">
                <a:off x="246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smtClean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A</a:t>
                </a:r>
                <a:endParaRPr lang="en-US" altLang="en-US" sz="3600" b="1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3" name="Oval 23"/>
              <p:cNvSpPr>
                <a:spLocks noChangeArrowheads="1"/>
              </p:cNvSpPr>
              <p:nvPr/>
            </p:nvSpPr>
            <p:spPr bwMode="gray">
              <a:xfrm rot="16200000">
                <a:off x="7763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134" name="Oval 23"/>
              <p:cNvSpPr>
                <a:spLocks noChangeArrowheads="1"/>
              </p:cNvSpPr>
              <p:nvPr/>
            </p:nvSpPr>
            <p:spPr bwMode="gray">
              <a:xfrm rot="16200000">
                <a:off x="15281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135" name="Oval 23"/>
              <p:cNvSpPr>
                <a:spLocks noChangeArrowheads="1"/>
              </p:cNvSpPr>
              <p:nvPr/>
            </p:nvSpPr>
            <p:spPr bwMode="gray">
              <a:xfrm rot="16200000">
                <a:off x="22798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D</a:t>
                </a:r>
              </a:p>
            </p:txBody>
          </p:sp>
        </p:grpSp>
        <p:grpSp>
          <p:nvGrpSpPr>
            <p:cNvPr id="8282" name="Group 26"/>
            <p:cNvGrpSpPr>
              <a:grpSpLocks/>
            </p:cNvGrpSpPr>
            <p:nvPr/>
          </p:nvGrpSpPr>
          <p:grpSpPr bwMode="auto">
            <a:xfrm rot="5400000">
              <a:off x="356" y="2383"/>
              <a:ext cx="173" cy="112"/>
              <a:chOff x="1872" y="2445"/>
              <a:chExt cx="2015" cy="1179"/>
            </a:xfrm>
          </p:grpSpPr>
          <p:sp>
            <p:nvSpPr>
              <p:cNvPr id="25627" name="AutoShape 2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28" name="AutoShape 2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29" name="AutoShape 2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8283" name="Group 36"/>
            <p:cNvGrpSpPr>
              <a:grpSpLocks/>
            </p:cNvGrpSpPr>
            <p:nvPr/>
          </p:nvGrpSpPr>
          <p:grpSpPr bwMode="auto">
            <a:xfrm rot="5400000">
              <a:off x="356" y="3007"/>
              <a:ext cx="173" cy="112"/>
              <a:chOff x="1872" y="2445"/>
              <a:chExt cx="2015" cy="1179"/>
            </a:xfrm>
          </p:grpSpPr>
          <p:sp>
            <p:nvSpPr>
              <p:cNvPr id="25637" name="AutoShape 3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38" name="AutoShape 3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39" name="AutoShape 3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31" name="Horizontal Scroll 130"/>
          <p:cNvSpPr/>
          <p:nvPr/>
        </p:nvSpPr>
        <p:spPr>
          <a:xfrm>
            <a:off x="2326247" y="-53009"/>
            <a:ext cx="4491507" cy="914400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bg1"/>
                </a:solidFill>
                <a:latin typeface="Viner Hand ITC" panose="03070502030502020203" pitchFamily="66" charset="0"/>
              </a:rPr>
              <a:t>CỦNG CỐ BÀI HỌC</a:t>
            </a:r>
            <a:endParaRPr lang="en-US" sz="2800" b="1">
              <a:solidFill>
                <a:schemeClr val="bg1"/>
              </a:solidFill>
              <a:latin typeface="Viner Hand ITC" panose="03070502030502020203" pitchFamily="66" charset="0"/>
            </a:endParaRPr>
          </a:p>
        </p:txBody>
      </p:sp>
      <p:sp>
        <p:nvSpPr>
          <p:cNvPr id="3" name="Khung Chú Thích Bầu Dục 2"/>
          <p:cNvSpPr/>
          <p:nvPr/>
        </p:nvSpPr>
        <p:spPr>
          <a:xfrm>
            <a:off x="6307428" y="2773784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Rất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tiếc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1" name="Khung Chú Thích Bầu Dục 40"/>
          <p:cNvSpPr/>
          <p:nvPr/>
        </p:nvSpPr>
        <p:spPr>
          <a:xfrm>
            <a:off x="6274944" y="3807615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Rất tiếc</a:t>
            </a:r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42" name="Khung Chú Thích Bầu Dục 41"/>
          <p:cNvSpPr/>
          <p:nvPr/>
        </p:nvSpPr>
        <p:spPr>
          <a:xfrm>
            <a:off x="6274943" y="5851339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FF00"/>
                </a:solidFill>
              </a:rPr>
              <a:t>Tuyệt vời</a:t>
            </a:r>
            <a:endParaRPr lang="en-US" sz="2800">
              <a:solidFill>
                <a:srgbClr val="FFFF00"/>
              </a:solidFill>
            </a:endParaRPr>
          </a:p>
        </p:txBody>
      </p:sp>
      <p:sp>
        <p:nvSpPr>
          <p:cNvPr id="43" name="Khung Chú Thích Bầu Dục 42"/>
          <p:cNvSpPr/>
          <p:nvPr/>
        </p:nvSpPr>
        <p:spPr>
          <a:xfrm>
            <a:off x="6274943" y="4839387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Rất tiếc</a:t>
            </a:r>
            <a:endParaRPr lang="en-US" sz="280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040511" y="2773784"/>
            <a:ext cx="4064087" cy="697690"/>
            <a:chOff x="2720682" y="2773784"/>
            <a:chExt cx="5418782" cy="697690"/>
          </a:xfrm>
        </p:grpSpPr>
        <p:sp>
          <p:nvSpPr>
            <p:cNvPr id="140" name="Rounded Rectangle 139"/>
            <p:cNvSpPr/>
            <p:nvPr/>
          </p:nvSpPr>
          <p:spPr>
            <a:xfrm>
              <a:off x="2720682" y="2773784"/>
              <a:ext cx="5418782" cy="69769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9501288"/>
                </p:ext>
              </p:extLst>
            </p:nvPr>
          </p:nvGraphicFramePr>
          <p:xfrm>
            <a:off x="4564063" y="2960688"/>
            <a:ext cx="15240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2" name="Equation" r:id="rId5" imgW="1523880" imgH="419040" progId="Equation.DSMT4">
                    <p:embed/>
                  </p:oleObj>
                </mc:Choice>
                <mc:Fallback>
                  <p:oleObj name="Equation" r:id="rId5" imgW="1523880" imgH="419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564063" y="2960688"/>
                          <a:ext cx="1524000" cy="419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11"/>
          <p:cNvGrpSpPr/>
          <p:nvPr/>
        </p:nvGrpSpPr>
        <p:grpSpPr>
          <a:xfrm>
            <a:off x="2040510" y="3812449"/>
            <a:ext cx="4064087" cy="697690"/>
            <a:chOff x="2720680" y="3812449"/>
            <a:chExt cx="5418783" cy="697690"/>
          </a:xfrm>
        </p:grpSpPr>
        <p:sp>
          <p:nvSpPr>
            <p:cNvPr id="145" name="Rounded Rectangle 144"/>
            <p:cNvSpPr/>
            <p:nvPr/>
          </p:nvSpPr>
          <p:spPr>
            <a:xfrm>
              <a:off x="2720680" y="3812449"/>
              <a:ext cx="5418783" cy="69769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64076922"/>
                </p:ext>
              </p:extLst>
            </p:nvPr>
          </p:nvGraphicFramePr>
          <p:xfrm>
            <a:off x="4144963" y="4005263"/>
            <a:ext cx="23622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3" name="Equation" r:id="rId7" imgW="2361960" imgH="419040" progId="Equation.DSMT4">
                    <p:embed/>
                  </p:oleObj>
                </mc:Choice>
                <mc:Fallback>
                  <p:oleObj name="Equation" r:id="rId7" imgW="2361960" imgH="419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144963" y="4005263"/>
                          <a:ext cx="2362200" cy="419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12"/>
          <p:cNvGrpSpPr/>
          <p:nvPr/>
        </p:nvGrpSpPr>
        <p:grpSpPr>
          <a:xfrm>
            <a:off x="2040510" y="4839387"/>
            <a:ext cx="4064087" cy="698528"/>
            <a:chOff x="2720681" y="4839387"/>
            <a:chExt cx="5418782" cy="698528"/>
          </a:xfrm>
        </p:grpSpPr>
        <p:sp>
          <p:nvSpPr>
            <p:cNvPr id="147" name="Rounded Rectangle 146"/>
            <p:cNvSpPr/>
            <p:nvPr/>
          </p:nvSpPr>
          <p:spPr>
            <a:xfrm>
              <a:off x="2720681" y="4839387"/>
              <a:ext cx="5418782" cy="698528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27157849"/>
                </p:ext>
              </p:extLst>
            </p:nvPr>
          </p:nvGraphicFramePr>
          <p:xfrm>
            <a:off x="4138613" y="5051425"/>
            <a:ext cx="23749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4" name="Equation" r:id="rId9" imgW="2374560" imgH="419040" progId="Equation.DSMT4">
                    <p:embed/>
                  </p:oleObj>
                </mc:Choice>
                <mc:Fallback>
                  <p:oleObj name="Equation" r:id="rId9" imgW="2374560" imgH="419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138613" y="5051425"/>
                          <a:ext cx="2374900" cy="419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oup 15"/>
          <p:cNvGrpSpPr/>
          <p:nvPr/>
        </p:nvGrpSpPr>
        <p:grpSpPr>
          <a:xfrm>
            <a:off x="2040510" y="5851340"/>
            <a:ext cx="4064087" cy="699893"/>
            <a:chOff x="2720681" y="5851339"/>
            <a:chExt cx="5418782" cy="699893"/>
          </a:xfrm>
        </p:grpSpPr>
        <p:sp>
          <p:nvSpPr>
            <p:cNvPr id="149" name="Rounded Rectangle 148"/>
            <p:cNvSpPr/>
            <p:nvPr/>
          </p:nvSpPr>
          <p:spPr>
            <a:xfrm>
              <a:off x="2720681" y="5851339"/>
              <a:ext cx="5418782" cy="699893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52" name="Object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92053820"/>
                </p:ext>
              </p:extLst>
            </p:nvPr>
          </p:nvGraphicFramePr>
          <p:xfrm>
            <a:off x="4157663" y="5981700"/>
            <a:ext cx="2336800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5" name="Equation" r:id="rId11" imgW="2336760" imgH="368280" progId="Equation.DSMT4">
                    <p:embed/>
                  </p:oleObj>
                </mc:Choice>
                <mc:Fallback>
                  <p:oleObj name="Equation" r:id="rId11" imgW="2336760" imgH="368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157663" y="5981700"/>
                          <a:ext cx="2336800" cy="368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8"/>
          <p:cNvGrpSpPr/>
          <p:nvPr/>
        </p:nvGrpSpPr>
        <p:grpSpPr>
          <a:xfrm>
            <a:off x="283265" y="802491"/>
            <a:ext cx="8577470" cy="1559709"/>
            <a:chOff x="377687" y="802490"/>
            <a:chExt cx="11436626" cy="1559709"/>
          </a:xfrm>
        </p:grpSpPr>
        <p:sp>
          <p:nvSpPr>
            <p:cNvPr id="25704" name="AutoShape 104"/>
            <p:cNvSpPr>
              <a:spLocks noChangeArrowheads="1"/>
            </p:cNvSpPr>
            <p:nvPr/>
          </p:nvSpPr>
          <p:spPr bwMode="gray">
            <a:xfrm>
              <a:off x="377687" y="802490"/>
              <a:ext cx="11436626" cy="1559709"/>
            </a:xfrm>
            <a:prstGeom prst="roundRect">
              <a:avLst>
                <a:gd name="adj" fmla="val 50000"/>
              </a:avLst>
            </a:prstGeom>
            <a:solidFill>
              <a:srgbClr val="D60093"/>
            </a:soli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rgbClr val="001D3A"/>
              </a:outerShdw>
            </a:effectLst>
          </p:spPr>
          <p:txBody>
            <a:bodyPr wrap="none" anchor="ctr"/>
            <a:lstStyle>
              <a:lvl1pPr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sz="2800" dirty="0" smtClean="0">
                  <a:solidFill>
                    <a:srgbClr val="FFFF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128558" y="1323455"/>
              <a:ext cx="9934885" cy="5177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259929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5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75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3" grpId="0" animBg="1"/>
      <p:bldP spid="41" grpId="0" animBg="1"/>
      <p:bldP spid="42" grpId="0" animBg="1"/>
      <p:bldP spid="4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61197" y="1555750"/>
            <a:ext cx="479822" cy="5100638"/>
            <a:chOff x="264" y="768"/>
            <a:chExt cx="403" cy="3213"/>
          </a:xfrm>
        </p:grpSpPr>
        <p:grpSp>
          <p:nvGrpSpPr>
            <p:cNvPr id="8279" name="Group 3"/>
            <p:cNvGrpSpPr>
              <a:grpSpLocks/>
            </p:cNvGrpSpPr>
            <p:nvPr/>
          </p:nvGrpSpPr>
          <p:grpSpPr bwMode="auto">
            <a:xfrm rot="5400000">
              <a:off x="-1010" y="2210"/>
              <a:ext cx="2976" cy="91"/>
              <a:chOff x="0" y="1896"/>
              <a:chExt cx="5760" cy="120"/>
            </a:xfrm>
          </p:grpSpPr>
          <p:sp>
            <p:nvSpPr>
              <p:cNvPr id="8320" name="Rectangle 4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21" name="Rectangle 5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280" name="Group 6"/>
            <p:cNvGrpSpPr>
              <a:grpSpLocks/>
            </p:cNvGrpSpPr>
            <p:nvPr/>
          </p:nvGrpSpPr>
          <p:grpSpPr bwMode="auto">
            <a:xfrm rot="5400000">
              <a:off x="385" y="3553"/>
              <a:ext cx="173" cy="171"/>
              <a:chOff x="1872" y="1824"/>
              <a:chExt cx="2015" cy="1800"/>
            </a:xfrm>
          </p:grpSpPr>
          <p:sp>
            <p:nvSpPr>
              <p:cNvPr id="25607" name="AutoShape 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08" name="AutoShape 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09" name="AutoShape 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14" name="Oval 10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15" name="Oval 11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281" name="Group 16"/>
            <p:cNvGrpSpPr>
              <a:grpSpLocks/>
            </p:cNvGrpSpPr>
            <p:nvPr/>
          </p:nvGrpSpPr>
          <p:grpSpPr bwMode="auto">
            <a:xfrm rot="5400000">
              <a:off x="-786" y="2527"/>
              <a:ext cx="2504" cy="403"/>
              <a:chOff x="-962" y="509"/>
              <a:chExt cx="29212" cy="4243"/>
            </a:xfrm>
          </p:grpSpPr>
          <p:sp>
            <p:nvSpPr>
              <p:cNvPr id="25617" name="AutoShape 1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18" name="AutoShape 1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19" name="AutoShape 1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05" name="Oval 20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06" name="Oval 21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08" name="Oval 23"/>
              <p:cNvSpPr>
                <a:spLocks noChangeArrowheads="1"/>
              </p:cNvSpPr>
              <p:nvPr/>
            </p:nvSpPr>
            <p:spPr bwMode="gray">
              <a:xfrm rot="16200000">
                <a:off x="246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smtClean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A</a:t>
                </a:r>
                <a:endParaRPr lang="en-US" altLang="en-US" sz="3600" b="1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3" name="Oval 23"/>
              <p:cNvSpPr>
                <a:spLocks noChangeArrowheads="1"/>
              </p:cNvSpPr>
              <p:nvPr/>
            </p:nvSpPr>
            <p:spPr bwMode="gray">
              <a:xfrm rot="16200000">
                <a:off x="7763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134" name="Oval 23"/>
              <p:cNvSpPr>
                <a:spLocks noChangeArrowheads="1"/>
              </p:cNvSpPr>
              <p:nvPr/>
            </p:nvSpPr>
            <p:spPr bwMode="gray">
              <a:xfrm rot="16200000">
                <a:off x="15281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135" name="Oval 23"/>
              <p:cNvSpPr>
                <a:spLocks noChangeArrowheads="1"/>
              </p:cNvSpPr>
              <p:nvPr/>
            </p:nvSpPr>
            <p:spPr bwMode="gray">
              <a:xfrm rot="16200000">
                <a:off x="22798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D</a:t>
                </a:r>
              </a:p>
            </p:txBody>
          </p:sp>
        </p:grpSp>
        <p:grpSp>
          <p:nvGrpSpPr>
            <p:cNvPr id="8282" name="Group 26"/>
            <p:cNvGrpSpPr>
              <a:grpSpLocks/>
            </p:cNvGrpSpPr>
            <p:nvPr/>
          </p:nvGrpSpPr>
          <p:grpSpPr bwMode="auto">
            <a:xfrm rot="5400000">
              <a:off x="356" y="2383"/>
              <a:ext cx="173" cy="112"/>
              <a:chOff x="1872" y="2445"/>
              <a:chExt cx="2015" cy="1179"/>
            </a:xfrm>
          </p:grpSpPr>
          <p:sp>
            <p:nvSpPr>
              <p:cNvPr id="25627" name="AutoShape 2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28" name="AutoShape 2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29" name="AutoShape 2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8283" name="Group 36"/>
            <p:cNvGrpSpPr>
              <a:grpSpLocks/>
            </p:cNvGrpSpPr>
            <p:nvPr/>
          </p:nvGrpSpPr>
          <p:grpSpPr bwMode="auto">
            <a:xfrm rot="5400000">
              <a:off x="356" y="3007"/>
              <a:ext cx="173" cy="112"/>
              <a:chOff x="1872" y="2445"/>
              <a:chExt cx="2015" cy="1179"/>
            </a:xfrm>
          </p:grpSpPr>
          <p:sp>
            <p:nvSpPr>
              <p:cNvPr id="25637" name="AutoShape 3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38" name="AutoShape 3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39" name="AutoShape 3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31" name="Horizontal Scroll 130"/>
          <p:cNvSpPr/>
          <p:nvPr/>
        </p:nvSpPr>
        <p:spPr>
          <a:xfrm>
            <a:off x="2326247" y="-53009"/>
            <a:ext cx="4491507" cy="914400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bg1"/>
                </a:solidFill>
                <a:latin typeface="Viner Hand ITC" panose="03070502030502020203" pitchFamily="66" charset="0"/>
              </a:rPr>
              <a:t>CỦNG CỐ BÀI HỌC</a:t>
            </a:r>
            <a:endParaRPr lang="en-US" sz="2800" b="1">
              <a:solidFill>
                <a:schemeClr val="bg1"/>
              </a:solidFill>
              <a:latin typeface="Viner Hand ITC" panose="03070502030502020203" pitchFamily="66" charset="0"/>
            </a:endParaRPr>
          </a:p>
        </p:txBody>
      </p:sp>
      <p:sp>
        <p:nvSpPr>
          <p:cNvPr id="3" name="Khung Chú Thích Bầu Dục 2"/>
          <p:cNvSpPr/>
          <p:nvPr/>
        </p:nvSpPr>
        <p:spPr>
          <a:xfrm>
            <a:off x="6307428" y="2773784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Rất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tiếc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1" name="Khung Chú Thích Bầu Dục 40"/>
          <p:cNvSpPr/>
          <p:nvPr/>
        </p:nvSpPr>
        <p:spPr>
          <a:xfrm>
            <a:off x="6274944" y="3807615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Rất tiếc</a:t>
            </a:r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42" name="Khung Chú Thích Bầu Dục 41"/>
          <p:cNvSpPr/>
          <p:nvPr/>
        </p:nvSpPr>
        <p:spPr>
          <a:xfrm>
            <a:off x="6274944" y="4845156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FF00"/>
                </a:solidFill>
              </a:rPr>
              <a:t>Tuyệt vời</a:t>
            </a:r>
            <a:endParaRPr lang="en-US" sz="2800">
              <a:solidFill>
                <a:srgbClr val="FFFF00"/>
              </a:solidFill>
            </a:endParaRPr>
          </a:p>
        </p:txBody>
      </p:sp>
      <p:sp>
        <p:nvSpPr>
          <p:cNvPr id="43" name="Khung Chú Thích Bầu Dục 42"/>
          <p:cNvSpPr/>
          <p:nvPr/>
        </p:nvSpPr>
        <p:spPr>
          <a:xfrm>
            <a:off x="6307428" y="5853542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Rất tiếc</a:t>
            </a:r>
            <a:endParaRPr lang="en-US" sz="280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040511" y="2773784"/>
            <a:ext cx="4064087" cy="697690"/>
            <a:chOff x="2720682" y="2773784"/>
            <a:chExt cx="5418782" cy="697690"/>
          </a:xfrm>
        </p:grpSpPr>
        <p:sp>
          <p:nvSpPr>
            <p:cNvPr id="140" name="Rounded Rectangle 139"/>
            <p:cNvSpPr/>
            <p:nvPr/>
          </p:nvSpPr>
          <p:spPr>
            <a:xfrm>
              <a:off x="2720682" y="2773784"/>
              <a:ext cx="5418782" cy="69769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56002451"/>
                </p:ext>
              </p:extLst>
            </p:nvPr>
          </p:nvGraphicFramePr>
          <p:xfrm>
            <a:off x="4875213" y="2998788"/>
            <a:ext cx="90170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6" name="Equation" r:id="rId5" imgW="901440" imgH="342720" progId="Equation.DSMT4">
                    <p:embed/>
                  </p:oleObj>
                </mc:Choice>
                <mc:Fallback>
                  <p:oleObj name="Equation" r:id="rId5" imgW="901440" imgH="342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875213" y="2998788"/>
                          <a:ext cx="901700" cy="342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11"/>
          <p:cNvGrpSpPr/>
          <p:nvPr/>
        </p:nvGrpSpPr>
        <p:grpSpPr>
          <a:xfrm>
            <a:off x="2040510" y="3812449"/>
            <a:ext cx="4064087" cy="697690"/>
            <a:chOff x="2720680" y="3812449"/>
            <a:chExt cx="5418783" cy="697690"/>
          </a:xfrm>
        </p:grpSpPr>
        <p:sp>
          <p:nvSpPr>
            <p:cNvPr id="145" name="Rounded Rectangle 144"/>
            <p:cNvSpPr/>
            <p:nvPr/>
          </p:nvSpPr>
          <p:spPr>
            <a:xfrm>
              <a:off x="2720680" y="3812449"/>
              <a:ext cx="5418783" cy="69769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39163992"/>
                </p:ext>
              </p:extLst>
            </p:nvPr>
          </p:nvGraphicFramePr>
          <p:xfrm>
            <a:off x="4132263" y="4005263"/>
            <a:ext cx="23876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7" name="Equation" r:id="rId7" imgW="2387520" imgH="419040" progId="Equation.DSMT4">
                    <p:embed/>
                  </p:oleObj>
                </mc:Choice>
                <mc:Fallback>
                  <p:oleObj name="Equation" r:id="rId7" imgW="2387520" imgH="419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132263" y="4005263"/>
                          <a:ext cx="2387600" cy="419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12"/>
          <p:cNvGrpSpPr/>
          <p:nvPr/>
        </p:nvGrpSpPr>
        <p:grpSpPr>
          <a:xfrm>
            <a:off x="2040510" y="4839387"/>
            <a:ext cx="4064087" cy="698528"/>
            <a:chOff x="2720681" y="4839387"/>
            <a:chExt cx="5418782" cy="698528"/>
          </a:xfrm>
        </p:grpSpPr>
        <p:sp>
          <p:nvSpPr>
            <p:cNvPr id="147" name="Rounded Rectangle 146"/>
            <p:cNvSpPr/>
            <p:nvPr/>
          </p:nvSpPr>
          <p:spPr>
            <a:xfrm>
              <a:off x="2720681" y="4839387"/>
              <a:ext cx="5418782" cy="698528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45278889"/>
                </p:ext>
              </p:extLst>
            </p:nvPr>
          </p:nvGraphicFramePr>
          <p:xfrm>
            <a:off x="4456113" y="5076825"/>
            <a:ext cx="1739900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8" name="Equation" r:id="rId9" imgW="1739880" imgH="368280" progId="Equation.DSMT4">
                    <p:embed/>
                  </p:oleObj>
                </mc:Choice>
                <mc:Fallback>
                  <p:oleObj name="Equation" r:id="rId9" imgW="1739880" imgH="368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456113" y="5076825"/>
                          <a:ext cx="1739900" cy="368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oup 15"/>
          <p:cNvGrpSpPr/>
          <p:nvPr/>
        </p:nvGrpSpPr>
        <p:grpSpPr>
          <a:xfrm>
            <a:off x="2040510" y="5851340"/>
            <a:ext cx="4064087" cy="699893"/>
            <a:chOff x="2720681" y="5851339"/>
            <a:chExt cx="5418782" cy="699893"/>
          </a:xfrm>
        </p:grpSpPr>
        <p:sp>
          <p:nvSpPr>
            <p:cNvPr id="149" name="Rounded Rectangle 148"/>
            <p:cNvSpPr/>
            <p:nvPr/>
          </p:nvSpPr>
          <p:spPr>
            <a:xfrm>
              <a:off x="2720681" y="5851339"/>
              <a:ext cx="5418782" cy="699893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52" name="Object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0117241"/>
                </p:ext>
              </p:extLst>
            </p:nvPr>
          </p:nvGraphicFramePr>
          <p:xfrm>
            <a:off x="4564063" y="5956300"/>
            <a:ext cx="15240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9" name="Equation" r:id="rId11" imgW="1523880" imgH="419040" progId="Equation.DSMT4">
                    <p:embed/>
                  </p:oleObj>
                </mc:Choice>
                <mc:Fallback>
                  <p:oleObj name="Equation" r:id="rId11" imgW="1523880" imgH="419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564063" y="5956300"/>
                          <a:ext cx="1524000" cy="419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Group 14"/>
          <p:cNvGrpSpPr/>
          <p:nvPr/>
        </p:nvGrpSpPr>
        <p:grpSpPr>
          <a:xfrm>
            <a:off x="283265" y="802491"/>
            <a:ext cx="8577470" cy="1559709"/>
            <a:chOff x="377687" y="802490"/>
            <a:chExt cx="11436626" cy="1559709"/>
          </a:xfrm>
        </p:grpSpPr>
        <p:sp>
          <p:nvSpPr>
            <p:cNvPr id="25704" name="AutoShape 104"/>
            <p:cNvSpPr>
              <a:spLocks noChangeArrowheads="1"/>
            </p:cNvSpPr>
            <p:nvPr/>
          </p:nvSpPr>
          <p:spPr bwMode="gray">
            <a:xfrm>
              <a:off x="377687" y="802490"/>
              <a:ext cx="11436626" cy="1559709"/>
            </a:xfrm>
            <a:prstGeom prst="roundRect">
              <a:avLst>
                <a:gd name="adj" fmla="val 50000"/>
              </a:avLst>
            </a:prstGeom>
            <a:solidFill>
              <a:srgbClr val="D60093"/>
            </a:soli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rgbClr val="001D3A"/>
              </a:outerShdw>
            </a:effectLst>
          </p:spPr>
          <p:txBody>
            <a:bodyPr wrap="none" anchor="ctr"/>
            <a:lstStyle>
              <a:lvl1pPr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sz="2800" dirty="0" smtClean="0">
                  <a:solidFill>
                    <a:srgbClr val="FFFF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366631" y="1291185"/>
              <a:ext cx="9458739" cy="58231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218452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75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3" grpId="0" animBg="1"/>
      <p:bldP spid="41" grpId="0" animBg="1"/>
      <p:bldP spid="42" grpId="0" animBg="1"/>
      <p:bldP spid="4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61197" y="1555750"/>
            <a:ext cx="479822" cy="5100638"/>
            <a:chOff x="264" y="768"/>
            <a:chExt cx="403" cy="3213"/>
          </a:xfrm>
        </p:grpSpPr>
        <p:grpSp>
          <p:nvGrpSpPr>
            <p:cNvPr id="8279" name="Group 3"/>
            <p:cNvGrpSpPr>
              <a:grpSpLocks/>
            </p:cNvGrpSpPr>
            <p:nvPr/>
          </p:nvGrpSpPr>
          <p:grpSpPr bwMode="auto">
            <a:xfrm rot="5400000">
              <a:off x="-1010" y="2210"/>
              <a:ext cx="2976" cy="91"/>
              <a:chOff x="0" y="1896"/>
              <a:chExt cx="5760" cy="120"/>
            </a:xfrm>
          </p:grpSpPr>
          <p:sp>
            <p:nvSpPr>
              <p:cNvPr id="8320" name="Rectangle 4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21" name="Rectangle 5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280" name="Group 6"/>
            <p:cNvGrpSpPr>
              <a:grpSpLocks/>
            </p:cNvGrpSpPr>
            <p:nvPr/>
          </p:nvGrpSpPr>
          <p:grpSpPr bwMode="auto">
            <a:xfrm rot="5400000">
              <a:off x="385" y="3553"/>
              <a:ext cx="173" cy="171"/>
              <a:chOff x="1872" y="1824"/>
              <a:chExt cx="2015" cy="1800"/>
            </a:xfrm>
          </p:grpSpPr>
          <p:sp>
            <p:nvSpPr>
              <p:cNvPr id="25607" name="AutoShape 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08" name="AutoShape 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09" name="AutoShape 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14" name="Oval 10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15" name="Oval 11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281" name="Group 16"/>
            <p:cNvGrpSpPr>
              <a:grpSpLocks/>
            </p:cNvGrpSpPr>
            <p:nvPr/>
          </p:nvGrpSpPr>
          <p:grpSpPr bwMode="auto">
            <a:xfrm rot="5400000">
              <a:off x="-786" y="2527"/>
              <a:ext cx="2504" cy="403"/>
              <a:chOff x="-962" y="509"/>
              <a:chExt cx="29212" cy="4243"/>
            </a:xfrm>
          </p:grpSpPr>
          <p:sp>
            <p:nvSpPr>
              <p:cNvPr id="25617" name="AutoShape 1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18" name="AutoShape 1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19" name="AutoShape 1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05" name="Oval 20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06" name="Oval 21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08" name="Oval 23"/>
              <p:cNvSpPr>
                <a:spLocks noChangeArrowheads="1"/>
              </p:cNvSpPr>
              <p:nvPr/>
            </p:nvSpPr>
            <p:spPr bwMode="gray">
              <a:xfrm rot="16200000">
                <a:off x="246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smtClean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A</a:t>
                </a:r>
                <a:endParaRPr lang="en-US" altLang="en-US" sz="3600" b="1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3" name="Oval 23"/>
              <p:cNvSpPr>
                <a:spLocks noChangeArrowheads="1"/>
              </p:cNvSpPr>
              <p:nvPr/>
            </p:nvSpPr>
            <p:spPr bwMode="gray">
              <a:xfrm rot="16200000">
                <a:off x="7763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134" name="Oval 23"/>
              <p:cNvSpPr>
                <a:spLocks noChangeArrowheads="1"/>
              </p:cNvSpPr>
              <p:nvPr/>
            </p:nvSpPr>
            <p:spPr bwMode="gray">
              <a:xfrm rot="16200000">
                <a:off x="15281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135" name="Oval 23"/>
              <p:cNvSpPr>
                <a:spLocks noChangeArrowheads="1"/>
              </p:cNvSpPr>
              <p:nvPr/>
            </p:nvSpPr>
            <p:spPr bwMode="gray">
              <a:xfrm rot="16200000">
                <a:off x="22798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D</a:t>
                </a:r>
              </a:p>
            </p:txBody>
          </p:sp>
        </p:grpSp>
        <p:grpSp>
          <p:nvGrpSpPr>
            <p:cNvPr id="8282" name="Group 26"/>
            <p:cNvGrpSpPr>
              <a:grpSpLocks/>
            </p:cNvGrpSpPr>
            <p:nvPr/>
          </p:nvGrpSpPr>
          <p:grpSpPr bwMode="auto">
            <a:xfrm rot="5400000">
              <a:off x="356" y="2383"/>
              <a:ext cx="173" cy="112"/>
              <a:chOff x="1872" y="2445"/>
              <a:chExt cx="2015" cy="1179"/>
            </a:xfrm>
          </p:grpSpPr>
          <p:sp>
            <p:nvSpPr>
              <p:cNvPr id="25627" name="AutoShape 2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28" name="AutoShape 2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29" name="AutoShape 2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8283" name="Group 36"/>
            <p:cNvGrpSpPr>
              <a:grpSpLocks/>
            </p:cNvGrpSpPr>
            <p:nvPr/>
          </p:nvGrpSpPr>
          <p:grpSpPr bwMode="auto">
            <a:xfrm rot="5400000">
              <a:off x="356" y="3007"/>
              <a:ext cx="173" cy="112"/>
              <a:chOff x="1872" y="2445"/>
              <a:chExt cx="2015" cy="1179"/>
            </a:xfrm>
          </p:grpSpPr>
          <p:sp>
            <p:nvSpPr>
              <p:cNvPr id="25637" name="AutoShape 3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38" name="AutoShape 3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39" name="AutoShape 3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31" name="Horizontal Scroll 130"/>
          <p:cNvSpPr/>
          <p:nvPr/>
        </p:nvSpPr>
        <p:spPr>
          <a:xfrm>
            <a:off x="2326247" y="-53009"/>
            <a:ext cx="4491507" cy="914400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bg1"/>
                </a:solidFill>
                <a:latin typeface="Viner Hand ITC" panose="03070502030502020203" pitchFamily="66" charset="0"/>
              </a:rPr>
              <a:t>CỦNG CỐ BÀI HỌC</a:t>
            </a:r>
            <a:endParaRPr lang="en-US" sz="2800" b="1">
              <a:solidFill>
                <a:schemeClr val="bg1"/>
              </a:solidFill>
              <a:latin typeface="Viner Hand ITC" panose="03070502030502020203" pitchFamily="66" charset="0"/>
            </a:endParaRPr>
          </a:p>
        </p:txBody>
      </p:sp>
      <p:sp>
        <p:nvSpPr>
          <p:cNvPr id="3" name="Khung Chú Thích Bầu Dục 2"/>
          <p:cNvSpPr/>
          <p:nvPr/>
        </p:nvSpPr>
        <p:spPr>
          <a:xfrm>
            <a:off x="6307428" y="4856911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Rất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tiếc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1" name="Khung Chú Thích Bầu Dục 40"/>
          <p:cNvSpPr/>
          <p:nvPr/>
        </p:nvSpPr>
        <p:spPr>
          <a:xfrm>
            <a:off x="6274944" y="3807615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Rất tiếc</a:t>
            </a:r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42" name="Khung Chú Thích Bầu Dục 41"/>
          <p:cNvSpPr/>
          <p:nvPr/>
        </p:nvSpPr>
        <p:spPr>
          <a:xfrm>
            <a:off x="6307428" y="2745504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FF00"/>
                </a:solidFill>
              </a:rPr>
              <a:t>Tuyệt vời</a:t>
            </a:r>
            <a:endParaRPr lang="en-US" sz="2800">
              <a:solidFill>
                <a:srgbClr val="FFFF00"/>
              </a:solidFill>
            </a:endParaRPr>
          </a:p>
        </p:txBody>
      </p:sp>
      <p:sp>
        <p:nvSpPr>
          <p:cNvPr id="43" name="Khung Chú Thích Bầu Dục 42"/>
          <p:cNvSpPr/>
          <p:nvPr/>
        </p:nvSpPr>
        <p:spPr>
          <a:xfrm>
            <a:off x="6307428" y="5853542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Rất tiếc</a:t>
            </a:r>
            <a:endParaRPr lang="en-US" sz="280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040511" y="2745504"/>
            <a:ext cx="4064087" cy="697690"/>
            <a:chOff x="2720682" y="2773784"/>
            <a:chExt cx="5418782" cy="697690"/>
          </a:xfrm>
        </p:grpSpPr>
        <p:sp>
          <p:nvSpPr>
            <p:cNvPr id="140" name="Rounded Rectangle 139"/>
            <p:cNvSpPr/>
            <p:nvPr/>
          </p:nvSpPr>
          <p:spPr>
            <a:xfrm>
              <a:off x="2720682" y="2773784"/>
              <a:ext cx="5418782" cy="69769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19148847"/>
                </p:ext>
              </p:extLst>
            </p:nvPr>
          </p:nvGraphicFramePr>
          <p:xfrm>
            <a:off x="3732213" y="2960688"/>
            <a:ext cx="31877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0" name="Equation" r:id="rId5" imgW="3187440" imgH="419040" progId="Equation.DSMT4">
                    <p:embed/>
                  </p:oleObj>
                </mc:Choice>
                <mc:Fallback>
                  <p:oleObj name="Equation" r:id="rId5" imgW="3187440" imgH="419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732213" y="2960688"/>
                          <a:ext cx="3187700" cy="419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11"/>
          <p:cNvGrpSpPr/>
          <p:nvPr/>
        </p:nvGrpSpPr>
        <p:grpSpPr>
          <a:xfrm>
            <a:off x="2040510" y="3812449"/>
            <a:ext cx="4064087" cy="697690"/>
            <a:chOff x="2720680" y="3812449"/>
            <a:chExt cx="5418783" cy="697690"/>
          </a:xfrm>
        </p:grpSpPr>
        <p:sp>
          <p:nvSpPr>
            <p:cNvPr id="145" name="Rounded Rectangle 144"/>
            <p:cNvSpPr/>
            <p:nvPr/>
          </p:nvSpPr>
          <p:spPr>
            <a:xfrm>
              <a:off x="2720680" y="3812449"/>
              <a:ext cx="5418783" cy="697690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30772517"/>
                </p:ext>
              </p:extLst>
            </p:nvPr>
          </p:nvGraphicFramePr>
          <p:xfrm>
            <a:off x="4183063" y="4043363"/>
            <a:ext cx="228600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1" name="Equation" r:id="rId7" imgW="2286000" imgH="342720" progId="Equation.DSMT4">
                    <p:embed/>
                  </p:oleObj>
                </mc:Choice>
                <mc:Fallback>
                  <p:oleObj name="Equation" r:id="rId7" imgW="2286000" imgH="3427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183063" y="4043363"/>
                          <a:ext cx="2286000" cy="342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12"/>
          <p:cNvGrpSpPr/>
          <p:nvPr/>
        </p:nvGrpSpPr>
        <p:grpSpPr>
          <a:xfrm>
            <a:off x="2040510" y="4856492"/>
            <a:ext cx="4064087" cy="698528"/>
            <a:chOff x="2720681" y="4839387"/>
            <a:chExt cx="5418782" cy="698528"/>
          </a:xfrm>
        </p:grpSpPr>
        <p:sp>
          <p:nvSpPr>
            <p:cNvPr id="147" name="Rounded Rectangle 146"/>
            <p:cNvSpPr/>
            <p:nvPr/>
          </p:nvSpPr>
          <p:spPr>
            <a:xfrm>
              <a:off x="2720681" y="4839387"/>
              <a:ext cx="5418782" cy="698528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34127945"/>
                </p:ext>
              </p:extLst>
            </p:nvPr>
          </p:nvGraphicFramePr>
          <p:xfrm>
            <a:off x="3719513" y="5051425"/>
            <a:ext cx="32131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2" name="Equation" r:id="rId9" imgW="3213000" imgH="419040" progId="Equation.DSMT4">
                    <p:embed/>
                  </p:oleObj>
                </mc:Choice>
                <mc:Fallback>
                  <p:oleObj name="Equation" r:id="rId9" imgW="3213000" imgH="419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719513" y="5051425"/>
                          <a:ext cx="3213100" cy="419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oup 15"/>
          <p:cNvGrpSpPr/>
          <p:nvPr/>
        </p:nvGrpSpPr>
        <p:grpSpPr>
          <a:xfrm>
            <a:off x="2040510" y="5851340"/>
            <a:ext cx="4064087" cy="699893"/>
            <a:chOff x="2720681" y="5851339"/>
            <a:chExt cx="5418782" cy="699893"/>
          </a:xfrm>
        </p:grpSpPr>
        <p:sp>
          <p:nvSpPr>
            <p:cNvPr id="149" name="Rounded Rectangle 148"/>
            <p:cNvSpPr/>
            <p:nvPr/>
          </p:nvSpPr>
          <p:spPr>
            <a:xfrm>
              <a:off x="2720681" y="5851339"/>
              <a:ext cx="5418782" cy="699893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52" name="Object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45558752"/>
                </p:ext>
              </p:extLst>
            </p:nvPr>
          </p:nvGraphicFramePr>
          <p:xfrm>
            <a:off x="4170363" y="5981700"/>
            <a:ext cx="2311400" cy="368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3" name="Equation" r:id="rId11" imgW="2311200" imgH="368280" progId="Equation.DSMT4">
                    <p:embed/>
                  </p:oleObj>
                </mc:Choice>
                <mc:Fallback>
                  <p:oleObj name="Equation" r:id="rId11" imgW="2311200" imgH="368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170363" y="5981700"/>
                          <a:ext cx="2311400" cy="368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8"/>
          <p:cNvGrpSpPr/>
          <p:nvPr/>
        </p:nvGrpSpPr>
        <p:grpSpPr>
          <a:xfrm>
            <a:off x="283265" y="802491"/>
            <a:ext cx="8577470" cy="1559709"/>
            <a:chOff x="377687" y="802490"/>
            <a:chExt cx="11436626" cy="1559709"/>
          </a:xfrm>
        </p:grpSpPr>
        <p:sp>
          <p:nvSpPr>
            <p:cNvPr id="25704" name="AutoShape 104"/>
            <p:cNvSpPr>
              <a:spLocks noChangeArrowheads="1"/>
            </p:cNvSpPr>
            <p:nvPr/>
          </p:nvSpPr>
          <p:spPr bwMode="gray">
            <a:xfrm>
              <a:off x="377687" y="802490"/>
              <a:ext cx="11436626" cy="1559709"/>
            </a:xfrm>
            <a:prstGeom prst="roundRect">
              <a:avLst>
                <a:gd name="adj" fmla="val 50000"/>
              </a:avLst>
            </a:prstGeom>
            <a:solidFill>
              <a:srgbClr val="D60093"/>
            </a:soli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rgbClr val="001D3A"/>
              </a:outerShdw>
            </a:effectLst>
          </p:spPr>
          <p:txBody>
            <a:bodyPr wrap="none" anchor="ctr"/>
            <a:lstStyle>
              <a:lvl1pPr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sz="2800" dirty="0" smtClean="0">
                  <a:solidFill>
                    <a:srgbClr val="FFFF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285672" y="1102834"/>
              <a:ext cx="9620656" cy="9590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441862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3" grpId="0" animBg="1"/>
      <p:bldP spid="41" grpId="0" animBg="1"/>
      <p:bldP spid="42" grpId="0" animBg="1"/>
      <p:bldP spid="4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61197" y="1555750"/>
            <a:ext cx="479822" cy="5100638"/>
            <a:chOff x="264" y="768"/>
            <a:chExt cx="403" cy="3213"/>
          </a:xfrm>
        </p:grpSpPr>
        <p:grpSp>
          <p:nvGrpSpPr>
            <p:cNvPr id="8279" name="Group 3"/>
            <p:cNvGrpSpPr>
              <a:grpSpLocks/>
            </p:cNvGrpSpPr>
            <p:nvPr/>
          </p:nvGrpSpPr>
          <p:grpSpPr bwMode="auto">
            <a:xfrm rot="5400000">
              <a:off x="-1010" y="2210"/>
              <a:ext cx="2976" cy="91"/>
              <a:chOff x="0" y="1896"/>
              <a:chExt cx="5760" cy="120"/>
            </a:xfrm>
          </p:grpSpPr>
          <p:sp>
            <p:nvSpPr>
              <p:cNvPr id="8320" name="Rectangle 4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21" name="Rectangle 5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280" name="Group 6"/>
            <p:cNvGrpSpPr>
              <a:grpSpLocks/>
            </p:cNvGrpSpPr>
            <p:nvPr/>
          </p:nvGrpSpPr>
          <p:grpSpPr bwMode="auto">
            <a:xfrm rot="5400000">
              <a:off x="385" y="3553"/>
              <a:ext cx="173" cy="171"/>
              <a:chOff x="1872" y="1824"/>
              <a:chExt cx="2015" cy="1800"/>
            </a:xfrm>
          </p:grpSpPr>
          <p:sp>
            <p:nvSpPr>
              <p:cNvPr id="25607" name="AutoShape 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08" name="AutoShape 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09" name="AutoShape 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14" name="Oval 10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15" name="Oval 11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8281" name="Group 16"/>
            <p:cNvGrpSpPr>
              <a:grpSpLocks/>
            </p:cNvGrpSpPr>
            <p:nvPr/>
          </p:nvGrpSpPr>
          <p:grpSpPr bwMode="auto">
            <a:xfrm rot="5400000">
              <a:off x="-786" y="2527"/>
              <a:ext cx="2504" cy="403"/>
              <a:chOff x="-962" y="509"/>
              <a:chExt cx="29212" cy="4243"/>
            </a:xfrm>
          </p:grpSpPr>
          <p:sp>
            <p:nvSpPr>
              <p:cNvPr id="25617" name="AutoShape 1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18" name="AutoShape 1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19" name="AutoShape 1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05" name="Oval 20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06" name="Oval 21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3600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08" name="Oval 23"/>
              <p:cNvSpPr>
                <a:spLocks noChangeArrowheads="1"/>
              </p:cNvSpPr>
              <p:nvPr/>
            </p:nvSpPr>
            <p:spPr bwMode="gray">
              <a:xfrm rot="16200000">
                <a:off x="246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 smtClean="0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A</a:t>
                </a:r>
                <a:endParaRPr lang="en-US" altLang="en-US" sz="3600" b="1">
                  <a:solidFill>
                    <a:srgbClr val="CC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3" name="Oval 23"/>
              <p:cNvSpPr>
                <a:spLocks noChangeArrowheads="1"/>
              </p:cNvSpPr>
              <p:nvPr/>
            </p:nvSpPr>
            <p:spPr bwMode="gray">
              <a:xfrm rot="16200000">
                <a:off x="7763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134" name="Oval 23"/>
              <p:cNvSpPr>
                <a:spLocks noChangeArrowheads="1"/>
              </p:cNvSpPr>
              <p:nvPr/>
            </p:nvSpPr>
            <p:spPr bwMode="gray">
              <a:xfrm rot="16200000">
                <a:off x="15281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135" name="Oval 23"/>
              <p:cNvSpPr>
                <a:spLocks noChangeArrowheads="1"/>
              </p:cNvSpPr>
              <p:nvPr/>
            </p:nvSpPr>
            <p:spPr bwMode="gray">
              <a:xfrm rot="16200000">
                <a:off x="22798" y="-699"/>
                <a:ext cx="4243" cy="6660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600" b="1">
                    <a:solidFill>
                      <a:srgbClr val="CC0000"/>
                    </a:solidFill>
                    <a:latin typeface="Times New Roman" panose="02020603050405020304" pitchFamily="18" charset="0"/>
                  </a:rPr>
                  <a:t>D</a:t>
                </a:r>
              </a:p>
            </p:txBody>
          </p:sp>
        </p:grpSp>
        <p:grpSp>
          <p:nvGrpSpPr>
            <p:cNvPr id="8282" name="Group 26"/>
            <p:cNvGrpSpPr>
              <a:grpSpLocks/>
            </p:cNvGrpSpPr>
            <p:nvPr/>
          </p:nvGrpSpPr>
          <p:grpSpPr bwMode="auto">
            <a:xfrm rot="5400000">
              <a:off x="356" y="2383"/>
              <a:ext cx="173" cy="112"/>
              <a:chOff x="1872" y="2445"/>
              <a:chExt cx="2015" cy="1179"/>
            </a:xfrm>
          </p:grpSpPr>
          <p:sp>
            <p:nvSpPr>
              <p:cNvPr id="25627" name="AutoShape 2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28" name="AutoShape 2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29" name="AutoShape 2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8283" name="Group 36"/>
            <p:cNvGrpSpPr>
              <a:grpSpLocks/>
            </p:cNvGrpSpPr>
            <p:nvPr/>
          </p:nvGrpSpPr>
          <p:grpSpPr bwMode="auto">
            <a:xfrm rot="5400000">
              <a:off x="356" y="3007"/>
              <a:ext cx="173" cy="112"/>
              <a:chOff x="1872" y="2445"/>
              <a:chExt cx="2015" cy="1179"/>
            </a:xfrm>
          </p:grpSpPr>
          <p:sp>
            <p:nvSpPr>
              <p:cNvPr id="25637" name="AutoShape 37"/>
              <p:cNvSpPr>
                <a:spLocks noChangeArrowheads="1"/>
              </p:cNvSpPr>
              <p:nvPr/>
            </p:nvSpPr>
            <p:spPr bwMode="gray">
              <a:xfrm rot="16200000" flipH="1">
                <a:off x="1824" y="2524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38" name="AutoShape 38"/>
              <p:cNvSpPr>
                <a:spLocks noChangeArrowheads="1"/>
              </p:cNvSpPr>
              <p:nvPr/>
            </p:nvSpPr>
            <p:spPr bwMode="gray">
              <a:xfrm rot="5400000" flipH="1">
                <a:off x="3629" y="2493"/>
                <a:ext cx="305" cy="210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639" name="AutoShape 39"/>
              <p:cNvSpPr>
                <a:spLocks noChangeArrowheads="1"/>
              </p:cNvSpPr>
              <p:nvPr/>
            </p:nvSpPr>
            <p:spPr bwMode="gray">
              <a:xfrm rot="10800000" flipH="1">
                <a:off x="2722" y="3413"/>
                <a:ext cx="314" cy="211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31" name="Horizontal Scroll 130"/>
          <p:cNvSpPr/>
          <p:nvPr/>
        </p:nvSpPr>
        <p:spPr>
          <a:xfrm>
            <a:off x="2326247" y="-53009"/>
            <a:ext cx="4491507" cy="914400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bg1"/>
                </a:solidFill>
                <a:latin typeface="Viner Hand ITC" panose="03070502030502020203" pitchFamily="66" charset="0"/>
              </a:rPr>
              <a:t>CỦNG CỐ BÀI HỌC</a:t>
            </a:r>
            <a:endParaRPr lang="en-US" sz="2800" b="1">
              <a:solidFill>
                <a:schemeClr val="bg1"/>
              </a:solidFill>
              <a:latin typeface="Viner Hand ITC" panose="03070502030502020203" pitchFamily="66" charset="0"/>
            </a:endParaRPr>
          </a:p>
        </p:txBody>
      </p:sp>
      <p:sp>
        <p:nvSpPr>
          <p:cNvPr id="3" name="Khung Chú Thích Bầu Dục 2"/>
          <p:cNvSpPr/>
          <p:nvPr/>
        </p:nvSpPr>
        <p:spPr>
          <a:xfrm>
            <a:off x="6274944" y="2773784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Rất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tiếc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1" name="Khung Chú Thích Bầu Dục 40"/>
          <p:cNvSpPr/>
          <p:nvPr/>
        </p:nvSpPr>
        <p:spPr>
          <a:xfrm>
            <a:off x="6274944" y="3800370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Rất tiếc</a:t>
            </a:r>
            <a:endParaRPr lang="en-US" sz="2800">
              <a:solidFill>
                <a:schemeClr val="tx1"/>
              </a:solidFill>
            </a:endParaRPr>
          </a:p>
        </p:txBody>
      </p:sp>
      <p:sp>
        <p:nvSpPr>
          <p:cNvPr id="42" name="Khung Chú Thích Bầu Dục 41"/>
          <p:cNvSpPr/>
          <p:nvPr/>
        </p:nvSpPr>
        <p:spPr>
          <a:xfrm>
            <a:off x="6274944" y="4826956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rgbClr val="FFFF00"/>
                </a:solidFill>
              </a:rPr>
              <a:t>Tuyệt vời</a:t>
            </a:r>
            <a:endParaRPr lang="en-US" sz="2800">
              <a:solidFill>
                <a:srgbClr val="FFFF00"/>
              </a:solidFill>
            </a:endParaRPr>
          </a:p>
        </p:txBody>
      </p:sp>
      <p:sp>
        <p:nvSpPr>
          <p:cNvPr id="43" name="Khung Chú Thích Bầu Dục 42"/>
          <p:cNvSpPr/>
          <p:nvPr/>
        </p:nvSpPr>
        <p:spPr>
          <a:xfrm>
            <a:off x="6274944" y="5853542"/>
            <a:ext cx="1980127" cy="697690"/>
          </a:xfrm>
          <a:prstGeom prst="wedgeEllipseCallout">
            <a:avLst>
              <a:gd name="adj1" fmla="val -60345"/>
              <a:gd name="adj2" fmla="val -26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Rất tiếc</a:t>
            </a:r>
            <a:endParaRPr lang="en-US" sz="280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040510" y="2589484"/>
            <a:ext cx="4064087" cy="952500"/>
            <a:chOff x="2720682" y="2693988"/>
            <a:chExt cx="5418782" cy="952500"/>
          </a:xfrm>
        </p:grpSpPr>
        <p:sp>
          <p:nvSpPr>
            <p:cNvPr id="140" name="Rounded Rectangle 139"/>
            <p:cNvSpPr/>
            <p:nvPr/>
          </p:nvSpPr>
          <p:spPr>
            <a:xfrm>
              <a:off x="2720682" y="2773784"/>
              <a:ext cx="5418782" cy="872704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76632061"/>
                </p:ext>
              </p:extLst>
            </p:nvPr>
          </p:nvGraphicFramePr>
          <p:xfrm>
            <a:off x="4030663" y="2693988"/>
            <a:ext cx="2590800" cy="952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4" name="Equation" r:id="rId5" imgW="2590560" imgH="952200" progId="Equation.DSMT4">
                    <p:embed/>
                  </p:oleObj>
                </mc:Choice>
                <mc:Fallback>
                  <p:oleObj name="Equation" r:id="rId5" imgW="2590560" imgH="952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030663" y="2693988"/>
                          <a:ext cx="2590800" cy="952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11"/>
          <p:cNvGrpSpPr/>
          <p:nvPr/>
        </p:nvGrpSpPr>
        <p:grpSpPr>
          <a:xfrm>
            <a:off x="2040511" y="3642292"/>
            <a:ext cx="4064087" cy="952500"/>
            <a:chOff x="2720680" y="3738563"/>
            <a:chExt cx="5418783" cy="952500"/>
          </a:xfrm>
        </p:grpSpPr>
        <p:sp>
          <p:nvSpPr>
            <p:cNvPr id="145" name="Rounded Rectangle 144"/>
            <p:cNvSpPr/>
            <p:nvPr/>
          </p:nvSpPr>
          <p:spPr>
            <a:xfrm>
              <a:off x="2720680" y="3812448"/>
              <a:ext cx="5418783" cy="875253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92199559"/>
                </p:ext>
              </p:extLst>
            </p:nvPr>
          </p:nvGraphicFramePr>
          <p:xfrm>
            <a:off x="4144963" y="3738563"/>
            <a:ext cx="2362200" cy="952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5" name="Equation" r:id="rId7" imgW="2361960" imgH="952200" progId="Equation.DSMT4">
                    <p:embed/>
                  </p:oleObj>
                </mc:Choice>
                <mc:Fallback>
                  <p:oleObj name="Equation" r:id="rId7" imgW="2361960" imgH="952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144963" y="3738563"/>
                          <a:ext cx="2362200" cy="952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12"/>
          <p:cNvGrpSpPr/>
          <p:nvPr/>
        </p:nvGrpSpPr>
        <p:grpSpPr>
          <a:xfrm>
            <a:off x="2040510" y="4695100"/>
            <a:ext cx="4064087" cy="952500"/>
            <a:chOff x="2720681" y="4784725"/>
            <a:chExt cx="5418782" cy="952500"/>
          </a:xfrm>
        </p:grpSpPr>
        <p:sp>
          <p:nvSpPr>
            <p:cNvPr id="147" name="Rounded Rectangle 146"/>
            <p:cNvSpPr/>
            <p:nvPr/>
          </p:nvSpPr>
          <p:spPr>
            <a:xfrm>
              <a:off x="2720681" y="4839387"/>
              <a:ext cx="5418782" cy="886906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8757072"/>
                </p:ext>
              </p:extLst>
            </p:nvPr>
          </p:nvGraphicFramePr>
          <p:xfrm>
            <a:off x="4183063" y="4784725"/>
            <a:ext cx="2286000" cy="952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6" name="Equation" r:id="rId9" imgW="2286000" imgH="952200" progId="Equation.DSMT4">
                    <p:embed/>
                  </p:oleObj>
                </mc:Choice>
                <mc:Fallback>
                  <p:oleObj name="Equation" r:id="rId9" imgW="2286000" imgH="952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183063" y="4784725"/>
                          <a:ext cx="2286000" cy="952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oup 15"/>
          <p:cNvGrpSpPr/>
          <p:nvPr/>
        </p:nvGrpSpPr>
        <p:grpSpPr>
          <a:xfrm>
            <a:off x="2040510" y="5747909"/>
            <a:ext cx="4064087" cy="952500"/>
            <a:chOff x="2720681" y="5747909"/>
            <a:chExt cx="5418782" cy="952500"/>
          </a:xfrm>
        </p:grpSpPr>
        <p:sp>
          <p:nvSpPr>
            <p:cNvPr id="149" name="Rounded Rectangle 148"/>
            <p:cNvSpPr/>
            <p:nvPr/>
          </p:nvSpPr>
          <p:spPr>
            <a:xfrm>
              <a:off x="2720681" y="5770470"/>
              <a:ext cx="5418782" cy="907379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aphicFrame>
          <p:nvGraphicFramePr>
            <p:cNvPr id="52" name="Object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19210018"/>
                </p:ext>
              </p:extLst>
            </p:nvPr>
          </p:nvGraphicFramePr>
          <p:xfrm>
            <a:off x="4128322" y="5747909"/>
            <a:ext cx="2603500" cy="952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7" name="Equation" r:id="rId11" imgW="2603160" imgH="952200" progId="Equation.DSMT4">
                    <p:embed/>
                  </p:oleObj>
                </mc:Choice>
                <mc:Fallback>
                  <p:oleObj name="Equation" r:id="rId11" imgW="2603160" imgH="952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128322" y="5747909"/>
                          <a:ext cx="2603500" cy="952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9"/>
          <p:cNvGrpSpPr/>
          <p:nvPr/>
        </p:nvGrpSpPr>
        <p:grpSpPr>
          <a:xfrm>
            <a:off x="283265" y="802491"/>
            <a:ext cx="8577470" cy="1559709"/>
            <a:chOff x="377687" y="802490"/>
            <a:chExt cx="11436626" cy="1559709"/>
          </a:xfrm>
        </p:grpSpPr>
        <p:sp>
          <p:nvSpPr>
            <p:cNvPr id="25704" name="AutoShape 104"/>
            <p:cNvSpPr>
              <a:spLocks noChangeArrowheads="1"/>
            </p:cNvSpPr>
            <p:nvPr/>
          </p:nvSpPr>
          <p:spPr bwMode="gray">
            <a:xfrm>
              <a:off x="377687" y="802490"/>
              <a:ext cx="11436626" cy="1559709"/>
            </a:xfrm>
            <a:prstGeom prst="roundRect">
              <a:avLst>
                <a:gd name="adj" fmla="val 50000"/>
              </a:avLst>
            </a:prstGeom>
            <a:solidFill>
              <a:srgbClr val="D60093"/>
            </a:soli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rgbClr val="001D3A"/>
              </a:outerShdw>
            </a:effectLst>
          </p:spPr>
          <p:txBody>
            <a:bodyPr wrap="none" anchor="ctr"/>
            <a:lstStyle>
              <a:lvl1pPr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rgbClr val="CC0000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sz="2800" dirty="0" smtClean="0">
                  <a:solidFill>
                    <a:srgbClr val="FFFF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186702" y="1278947"/>
              <a:ext cx="9818597" cy="606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3199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75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3" grpId="0" animBg="1"/>
      <p:bldP spid="41" grpId="0" animBg="1"/>
      <p:bldP spid="42" grpId="0" animBg="1"/>
      <p:bldP spid="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Káº¿t quáº£ hÃ¬nh áº£nh cho nhÃ  cao nháº¥t viá»t n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87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2" name="Picture 4" descr="Káº¿t quáº£ hÃ¬nh áº£nh cho thÃ¡p ÄÃ´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009" y="0"/>
            <a:ext cx="45599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901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áº¿t quáº£ hÃ¬nh áº£nh cho Máº T PHáº²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10" y="1482804"/>
            <a:ext cx="3835693" cy="4095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Káº¿t quáº£ hÃ¬nh áº£nh cho Máº T PHáº²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624" y="953038"/>
            <a:ext cx="3392526" cy="4625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06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287086" y="457197"/>
            <a:ext cx="2631002" cy="787401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3733" b="1" u="sng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KIỂM TRA BÀI CŨ</a:t>
            </a:r>
            <a:endParaRPr lang="en-US" altLang="en-US" sz="3733" b="1" u="sng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1110803" y="1572085"/>
            <a:ext cx="698356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 err="1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dirty="0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dirty="0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dirty="0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dirty="0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altLang="en-US" dirty="0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dirty="0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altLang="en-US" dirty="0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altLang="en-US" dirty="0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dirty="0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dirty="0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dirty="0" err="1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dirty="0" smtClean="0">
                <a:solidFill>
                  <a:srgbClr val="036AE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11?</a:t>
            </a:r>
            <a:endParaRPr lang="en-US" altLang="en-US" dirty="0">
              <a:solidFill>
                <a:srgbClr val="036AE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7" name="Picture 9" descr="Káº¿t quáº£ hÃ¬nh áº£nh cho cÃ¡ch xÃ¡c Äá»nh máº·t pháº³ng trong khÃ´ng gi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750" y="2652437"/>
            <a:ext cx="2607469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Káº¿t quáº£ hÃ¬nh áº£nh cho cÃ¡ch xÃ¡c Äá»nh máº·t pháº³ng trong khÃ´ng gi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246" y="2657201"/>
            <a:ext cx="2657475" cy="137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Káº¿t quáº£ hÃ¬nh áº£nh cho cÃ¡ch xÃ¡c Äá»nh máº·t pháº³ng trong khÃ´ng gia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394" y="4356465"/>
            <a:ext cx="2593181" cy="173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Káº¿t quáº£ hÃ¬nh áº£nh cho hai ÄÆ°á»ng tháº³ng cáº¯t nhau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471" y="4234811"/>
            <a:ext cx="2422026" cy="1976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9702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825" y="0"/>
            <a:ext cx="79563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99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50276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667" b="1" dirty="0">
                <a:solidFill>
                  <a:srgbClr val="00B050"/>
                </a:solidFill>
              </a:rPr>
              <a:t>BÀI </a:t>
            </a:r>
            <a:r>
              <a:rPr lang="en-US" altLang="en-US" sz="2667" b="1" dirty="0" smtClean="0">
                <a:solidFill>
                  <a:srgbClr val="00B050"/>
                </a:solidFill>
              </a:rPr>
              <a:t>2: PHƯƠNG TRÌNH MẶT PHẲNG</a:t>
            </a:r>
            <a:endParaRPr lang="en-US" altLang="en-US" sz="2667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25557" y="1316568"/>
            <a:ext cx="5257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2400" b="1" dirty="0">
                <a:solidFill>
                  <a:srgbClr val="F11FD8"/>
                </a:solidFill>
              </a:rPr>
              <a:t>I. </a:t>
            </a:r>
            <a:r>
              <a:rPr lang="en-US" altLang="en-US" sz="2400" b="1" dirty="0" smtClean="0">
                <a:solidFill>
                  <a:srgbClr val="F11FD8"/>
                </a:solidFill>
              </a:rPr>
              <a:t>VECTƠ PHÁP TUYẾN </a:t>
            </a:r>
            <a:r>
              <a:rPr lang="vi-VN" altLang="en-US" sz="2400" b="1" i="1" dirty="0" smtClean="0"/>
              <a:t>(tiết </a:t>
            </a:r>
            <a:r>
              <a:rPr lang="vi-VN" altLang="en-US" sz="2400" b="1" i="1" dirty="0"/>
              <a:t>1)</a:t>
            </a:r>
            <a:endParaRPr lang="en-US" altLang="en-US" sz="2400" b="1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25557" y="2237012"/>
            <a:ext cx="67025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2400" b="1" dirty="0">
                <a:solidFill>
                  <a:srgbClr val="F11FD8"/>
                </a:solidFill>
              </a:rPr>
              <a:t>II. </a:t>
            </a:r>
            <a:r>
              <a:rPr lang="en-US" altLang="en-US" sz="2400" b="1" dirty="0" smtClean="0">
                <a:solidFill>
                  <a:srgbClr val="F11FD8"/>
                </a:solidFill>
              </a:rPr>
              <a:t>PHƯƠNG TRÌNH TỔNG QUÁT CỦA MẶT PHẲNG </a:t>
            </a:r>
            <a:r>
              <a:rPr lang="vi-VN" altLang="en-US" sz="2400" b="1" i="1" dirty="0" smtClean="0"/>
              <a:t>(tiết </a:t>
            </a:r>
            <a:r>
              <a:rPr lang="en-US" altLang="en-US" sz="2400" b="1" i="1" dirty="0" smtClean="0"/>
              <a:t>1</a:t>
            </a:r>
            <a:r>
              <a:rPr lang="vi-VN" altLang="en-US" sz="2400" b="1" i="1" dirty="0" smtClean="0"/>
              <a:t>)</a:t>
            </a:r>
            <a:endParaRPr lang="en-US" altLang="en-US" sz="2400" b="1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5557" y="3157456"/>
            <a:ext cx="778233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2400" b="1" dirty="0">
                <a:solidFill>
                  <a:srgbClr val="F11FD8"/>
                </a:solidFill>
              </a:rPr>
              <a:t>III. </a:t>
            </a:r>
            <a:r>
              <a:rPr lang="en-US" altLang="en-US" sz="2400" b="1" dirty="0" smtClean="0">
                <a:solidFill>
                  <a:srgbClr val="F11FD8"/>
                </a:solidFill>
              </a:rPr>
              <a:t>ĐIỀU KIỆN ĐỂ HAI MẶT PHẲNG SONG </a:t>
            </a:r>
            <a:r>
              <a:rPr lang="en-US" altLang="en-US" sz="2400" b="1" dirty="0" err="1" smtClean="0">
                <a:solidFill>
                  <a:srgbClr val="F11FD8"/>
                </a:solidFill>
              </a:rPr>
              <a:t>SONG</a:t>
            </a:r>
            <a:r>
              <a:rPr lang="en-US" altLang="en-US" sz="2400" b="1" dirty="0" smtClean="0">
                <a:solidFill>
                  <a:srgbClr val="F11FD8"/>
                </a:solidFill>
              </a:rPr>
              <a:t>, VUÔNG GÓC </a:t>
            </a:r>
            <a:r>
              <a:rPr lang="vi-VN" altLang="en-US" sz="2400" b="1" i="1" dirty="0" smtClean="0"/>
              <a:t>(tiết </a:t>
            </a:r>
            <a:r>
              <a:rPr lang="en-US" altLang="en-US" sz="2400" b="1" i="1" dirty="0" smtClean="0"/>
              <a:t>2</a:t>
            </a:r>
            <a:r>
              <a:rPr lang="vi-VN" altLang="en-US" sz="2400" b="1" i="1" dirty="0" smtClean="0"/>
              <a:t>)</a:t>
            </a:r>
            <a:endParaRPr lang="en-US" altLang="en-US" sz="2400" b="1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5557" y="4077900"/>
            <a:ext cx="778233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sz="2400" b="1" dirty="0" smtClean="0">
                <a:solidFill>
                  <a:srgbClr val="F11FD8"/>
                </a:solidFill>
              </a:rPr>
              <a:t>I</a:t>
            </a:r>
            <a:r>
              <a:rPr lang="en-US" altLang="en-US" sz="2400" b="1" dirty="0" smtClean="0">
                <a:solidFill>
                  <a:srgbClr val="F11FD8"/>
                </a:solidFill>
              </a:rPr>
              <a:t>V</a:t>
            </a:r>
            <a:r>
              <a:rPr lang="vi-VN" altLang="en-US" sz="2400" b="1" dirty="0" smtClean="0">
                <a:solidFill>
                  <a:srgbClr val="F11FD8"/>
                </a:solidFill>
              </a:rPr>
              <a:t>. </a:t>
            </a:r>
            <a:r>
              <a:rPr lang="en-US" altLang="en-US" sz="2400" b="1" dirty="0" smtClean="0">
                <a:solidFill>
                  <a:srgbClr val="F11FD8"/>
                </a:solidFill>
              </a:rPr>
              <a:t>KHOẢNG CÁCH TỪ MỘT ĐIỂM ĐẾN MỘT MẶT PHẲNG </a:t>
            </a:r>
            <a:r>
              <a:rPr lang="vi-VN" altLang="en-US" sz="2400" b="1" i="1" dirty="0" smtClean="0"/>
              <a:t>(tiết </a:t>
            </a:r>
            <a:r>
              <a:rPr lang="en-US" altLang="en-US" sz="2400" b="1" i="1" dirty="0" smtClean="0"/>
              <a:t>3</a:t>
            </a:r>
            <a:r>
              <a:rPr lang="vi-VN" altLang="en-US" sz="2400" b="1" i="1" dirty="0" smtClean="0"/>
              <a:t>)</a:t>
            </a: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782256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584" y="1208436"/>
            <a:ext cx="7402832" cy="4441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9778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6"/>
          <p:cNvGrpSpPr>
            <a:grpSpLocks/>
          </p:cNvGrpSpPr>
          <p:nvPr/>
        </p:nvGrpSpPr>
        <p:grpSpPr bwMode="auto">
          <a:xfrm>
            <a:off x="4446588" y="5486400"/>
            <a:ext cx="2792412" cy="720725"/>
            <a:chOff x="3302794" y="6061251"/>
            <a:chExt cx="2793206" cy="720549"/>
          </a:xfrm>
        </p:grpSpPr>
        <p:grpSp>
          <p:nvGrpSpPr>
            <p:cNvPr id="6187" name="Group 5"/>
            <p:cNvGrpSpPr>
              <a:grpSpLocks/>
            </p:cNvGrpSpPr>
            <p:nvPr/>
          </p:nvGrpSpPr>
          <p:grpSpPr bwMode="auto">
            <a:xfrm>
              <a:off x="3302794" y="6061251"/>
              <a:ext cx="2793206" cy="720549"/>
              <a:chOff x="3226594" y="5943600"/>
              <a:chExt cx="2793206" cy="720549"/>
            </a:xfrm>
          </p:grpSpPr>
          <p:sp>
            <p:nvSpPr>
              <p:cNvPr id="6189" name="AutoShape 50"/>
              <p:cNvSpPr>
                <a:spLocks noChangeArrowheads="1"/>
              </p:cNvSpPr>
              <p:nvPr/>
            </p:nvSpPr>
            <p:spPr bwMode="auto">
              <a:xfrm>
                <a:off x="3226594" y="5943600"/>
                <a:ext cx="2793206" cy="720549"/>
              </a:xfrm>
              <a:prstGeom prst="flowChartInputOutput">
                <a:avLst/>
              </a:prstGeom>
              <a:solidFill>
                <a:schemeClr val="accent1"/>
              </a:solidFill>
              <a:ln w="9525">
                <a:solidFill>
                  <a:srgbClr val="000099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00005C"/>
                </a:prst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6190" name="Text Box 52"/>
              <p:cNvSpPr txBox="1">
                <a:spLocks noChangeArrowheads="1"/>
              </p:cNvSpPr>
              <p:nvPr/>
            </p:nvSpPr>
            <p:spPr bwMode="auto">
              <a:xfrm>
                <a:off x="3276851" y="6292674"/>
                <a:ext cx="394117" cy="254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 b="1"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400" u="none">
                    <a:solidFill>
                      <a:srgbClr val="FF0000"/>
                    </a:solidFill>
                    <a:latin typeface=".VnArial" pitchFamily="34" charset="0"/>
                    <a:sym typeface="Symbol" pitchFamily="18" charset="2"/>
                  </a:rPr>
                  <a:t></a:t>
                </a:r>
              </a:p>
            </p:txBody>
          </p:sp>
        </p:grpSp>
        <p:sp>
          <p:nvSpPr>
            <p:cNvPr id="6188" name="Arc 51"/>
            <p:cNvSpPr>
              <a:spLocks/>
            </p:cNvSpPr>
            <p:nvPr/>
          </p:nvSpPr>
          <p:spPr bwMode="auto">
            <a:xfrm>
              <a:off x="3533829" y="6503458"/>
              <a:ext cx="203814" cy="25823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>
              <a:prstShdw prst="shdw17" dist="17961" dir="2700000">
                <a:srgbClr val="990000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 u="sng">
                <a:solidFill>
                  <a:srgbClr val="000000"/>
                </a:solidFill>
              </a:endParaRPr>
            </a:p>
          </p:txBody>
        </p:sp>
      </p:grpSp>
      <p:grpSp>
        <p:nvGrpSpPr>
          <p:cNvPr id="6147" name="Group 8"/>
          <p:cNvGrpSpPr>
            <a:grpSpLocks/>
          </p:cNvGrpSpPr>
          <p:nvPr/>
        </p:nvGrpSpPr>
        <p:grpSpPr bwMode="auto">
          <a:xfrm>
            <a:off x="6477000" y="1295400"/>
            <a:ext cx="2209800" cy="1089025"/>
            <a:chOff x="1219200" y="2133600"/>
            <a:chExt cx="2209800" cy="1089272"/>
          </a:xfrm>
        </p:grpSpPr>
        <p:grpSp>
          <p:nvGrpSpPr>
            <p:cNvPr id="6178" name="Group 7"/>
            <p:cNvGrpSpPr>
              <a:grpSpLocks/>
            </p:cNvGrpSpPr>
            <p:nvPr/>
          </p:nvGrpSpPr>
          <p:grpSpPr bwMode="auto">
            <a:xfrm>
              <a:off x="1219200" y="2133600"/>
              <a:ext cx="2209800" cy="1089272"/>
              <a:chOff x="1219200" y="2133600"/>
              <a:chExt cx="2209800" cy="1089272"/>
            </a:xfrm>
          </p:grpSpPr>
          <p:sp>
            <p:nvSpPr>
              <p:cNvPr id="6180" name="AutoShape 50"/>
              <p:cNvSpPr>
                <a:spLocks noChangeArrowheads="1"/>
              </p:cNvSpPr>
              <p:nvPr/>
            </p:nvSpPr>
            <p:spPr bwMode="auto">
              <a:xfrm>
                <a:off x="1219200" y="2667000"/>
                <a:ext cx="2209800" cy="555872"/>
              </a:xfrm>
              <a:prstGeom prst="flowChartInputOutput">
                <a:avLst/>
              </a:prstGeom>
              <a:solidFill>
                <a:schemeClr val="accent1"/>
              </a:solidFill>
              <a:ln w="9525">
                <a:solidFill>
                  <a:srgbClr val="000099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00005C"/>
                </a:prstShdw>
              </a:effec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vi-VN">
                  <a:solidFill>
                    <a:srgbClr val="000000"/>
                  </a:solidFill>
                </a:endParaRPr>
              </a:p>
            </p:txBody>
          </p:sp>
          <p:sp>
            <p:nvSpPr>
              <p:cNvPr id="6181" name="Text Box 52"/>
              <p:cNvSpPr txBox="1">
                <a:spLocks noChangeArrowheads="1"/>
              </p:cNvSpPr>
              <p:nvPr/>
            </p:nvSpPr>
            <p:spPr bwMode="auto">
              <a:xfrm>
                <a:off x="1219200" y="2867025"/>
                <a:ext cx="211524" cy="2665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 b="1"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sz="2000" b="1"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sz="2000" b="1"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sz="2000" b="1"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sz="2000" b="1"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400" u="none">
                    <a:solidFill>
                      <a:srgbClr val="FF0000"/>
                    </a:solidFill>
                    <a:latin typeface=".VnArial" pitchFamily="34" charset="0"/>
                    <a:sym typeface="Symbol" pitchFamily="18" charset="2"/>
                  </a:rPr>
                  <a:t></a:t>
                </a:r>
              </a:p>
            </p:txBody>
          </p:sp>
          <p:graphicFrame>
            <p:nvGraphicFramePr>
              <p:cNvPr id="6182" name="Object 58"/>
              <p:cNvGraphicFramePr>
                <a:graphicFrameLocks noChangeAspect="1"/>
              </p:cNvGraphicFramePr>
              <p:nvPr/>
            </p:nvGraphicFramePr>
            <p:xfrm>
              <a:off x="2362200" y="2133600"/>
              <a:ext cx="541338" cy="419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808" name="Equation" r:id="rId3" imgW="139579" imgH="177646" progId="Equation.DSMT4">
                      <p:embed/>
                    </p:oleObj>
                  </mc:Choice>
                  <mc:Fallback>
                    <p:oleObj name="Equation" r:id="rId3" imgW="139579" imgH="177646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362200" y="2133600"/>
                            <a:ext cx="541338" cy="4191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 algn="ctr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6183" name="Group 17"/>
              <p:cNvGrpSpPr>
                <a:grpSpLocks/>
              </p:cNvGrpSpPr>
              <p:nvPr/>
            </p:nvGrpSpPr>
            <p:grpSpPr bwMode="auto">
              <a:xfrm>
                <a:off x="2323752" y="2209800"/>
                <a:ext cx="133698" cy="762000"/>
                <a:chOff x="4464" y="672"/>
                <a:chExt cx="192" cy="832"/>
              </a:xfrm>
            </p:grpSpPr>
            <p:sp>
              <p:nvSpPr>
                <p:cNvPr id="6184" name="Line 53"/>
                <p:cNvSpPr>
                  <a:spLocks noChangeShapeType="1"/>
                </p:cNvSpPr>
                <p:nvPr/>
              </p:nvSpPr>
              <p:spPr bwMode="auto">
                <a:xfrm rot="5400000" flipH="1" flipV="1">
                  <a:off x="4050" y="1086"/>
                  <a:ext cx="827" cy="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000" b="1" u="sng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185" name="Line 14"/>
                <p:cNvSpPr>
                  <a:spLocks noChangeShapeType="1"/>
                </p:cNvSpPr>
                <p:nvPr/>
              </p:nvSpPr>
              <p:spPr bwMode="auto">
                <a:xfrm>
                  <a:off x="4464" y="136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000" b="1" u="sng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186" name="Line 16"/>
                <p:cNvSpPr>
                  <a:spLocks noChangeShapeType="1"/>
                </p:cNvSpPr>
                <p:nvPr/>
              </p:nvSpPr>
              <p:spPr bwMode="auto">
                <a:xfrm>
                  <a:off x="4656" y="1360"/>
                  <a:ext cx="0" cy="144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000" b="1" u="sng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6179" name="Arc 51"/>
            <p:cNvSpPr>
              <a:spLocks/>
            </p:cNvSpPr>
            <p:nvPr/>
          </p:nvSpPr>
          <p:spPr bwMode="auto">
            <a:xfrm>
              <a:off x="1415793" y="2995985"/>
              <a:ext cx="123181" cy="21959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>
              <a:prstShdw prst="shdw17" dist="17961" dir="2700000">
                <a:srgbClr val="990000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 u="sng">
                <a:solidFill>
                  <a:srgbClr val="000000"/>
                </a:solidFill>
              </a:endParaRPr>
            </a:p>
          </p:txBody>
        </p:sp>
      </p:grpSp>
      <p:grpSp>
        <p:nvGrpSpPr>
          <p:cNvPr id="6148" name="Group 93"/>
          <p:cNvGrpSpPr>
            <a:grpSpLocks/>
          </p:cNvGrpSpPr>
          <p:nvPr/>
        </p:nvGrpSpPr>
        <p:grpSpPr bwMode="auto">
          <a:xfrm>
            <a:off x="685800" y="2819400"/>
            <a:ext cx="7772400" cy="1901825"/>
            <a:chOff x="96" y="2448"/>
            <a:chExt cx="5568" cy="1198"/>
          </a:xfrm>
        </p:grpSpPr>
        <p:sp>
          <p:nvSpPr>
            <p:cNvPr id="6174" name="Rectangle 20"/>
            <p:cNvSpPr>
              <a:spLocks noChangeArrowheads="1"/>
            </p:cNvSpPr>
            <p:nvPr/>
          </p:nvSpPr>
          <p:spPr bwMode="auto">
            <a:xfrm>
              <a:off x="96" y="2448"/>
              <a:ext cx="5568" cy="1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0" fontAlgn="base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800" u="sng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Chú ý:</a:t>
              </a:r>
              <a:r>
                <a:rPr lang="en-US" sz="280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Nếu mp</a:t>
              </a:r>
              <a:r>
                <a:rPr lang="en-US" sz="280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() song song (hoặc chứa) giá của </a:t>
              </a:r>
              <a:r>
                <a:rPr lang="en-US" sz="280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hai vectơ không cùng phương </a:t>
              </a:r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n-US" sz="280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và </a:t>
              </a:r>
              <a:r>
                <a:rPr lang="en-US" sz="28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sz="280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thì </a:t>
              </a:r>
              <a:r>
                <a:rPr lang="en-US" sz="280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</a:rPr>
                <a:t>mp</a:t>
              </a:r>
              <a:r>
                <a:rPr lang="en-US" sz="280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() có một VTPT là: </a:t>
              </a:r>
            </a:p>
          </p:txBody>
        </p:sp>
        <p:grpSp>
          <p:nvGrpSpPr>
            <p:cNvPr id="6175" name="Group 91"/>
            <p:cNvGrpSpPr>
              <a:grpSpLocks/>
            </p:cNvGrpSpPr>
            <p:nvPr/>
          </p:nvGrpSpPr>
          <p:grpSpPr bwMode="auto">
            <a:xfrm>
              <a:off x="3021" y="2956"/>
              <a:ext cx="657" cy="26"/>
              <a:chOff x="3021" y="1994"/>
              <a:chExt cx="657" cy="26"/>
            </a:xfrm>
          </p:grpSpPr>
          <p:sp>
            <p:nvSpPr>
              <p:cNvPr id="6176" name="Line 44"/>
              <p:cNvSpPr>
                <a:spLocks noChangeShapeType="1"/>
              </p:cNvSpPr>
              <p:nvPr/>
            </p:nvSpPr>
            <p:spPr bwMode="auto">
              <a:xfrm>
                <a:off x="3021" y="2020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000" b="1" u="sng">
                  <a:solidFill>
                    <a:srgbClr val="000000"/>
                  </a:solidFill>
                </a:endParaRPr>
              </a:p>
            </p:txBody>
          </p:sp>
          <p:sp>
            <p:nvSpPr>
              <p:cNvPr id="6177" name="Line 45"/>
              <p:cNvSpPr>
                <a:spLocks noChangeShapeType="1"/>
              </p:cNvSpPr>
              <p:nvPr/>
            </p:nvSpPr>
            <p:spPr bwMode="auto">
              <a:xfrm>
                <a:off x="3535" y="1994"/>
                <a:ext cx="143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000" b="1" u="sng">
                  <a:solidFill>
                    <a:srgbClr val="000000"/>
                  </a:solidFill>
                </a:endParaRPr>
              </a:p>
            </p:txBody>
          </p:sp>
        </p:grpSp>
      </p:grpSp>
      <p:graphicFrame>
        <p:nvGraphicFramePr>
          <p:cNvPr id="6149" name="Object 9"/>
          <p:cNvGraphicFramePr>
            <a:graphicFrameLocks noChangeAspect="1"/>
          </p:cNvGraphicFramePr>
          <p:nvPr/>
        </p:nvGraphicFramePr>
        <p:xfrm>
          <a:off x="3933825" y="1631950"/>
          <a:ext cx="201930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9" name="Equation" r:id="rId5" imgW="695376" imgH="409457" progId="Equation.DSMT4">
                  <p:embed/>
                </p:oleObj>
              </mc:Choice>
              <mc:Fallback>
                <p:oleObj name="Equation" r:id="rId5" imgW="695376" imgH="4094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3825" y="1631950"/>
                        <a:ext cx="2019300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9"/>
          <p:cNvGraphicFramePr>
            <a:graphicFrameLocks noGrp="1" noChangeAspect="1"/>
          </p:cNvGraphicFramePr>
          <p:nvPr>
            <p:ph sz="half" idx="1"/>
          </p:nvPr>
        </p:nvGraphicFramePr>
        <p:xfrm>
          <a:off x="2143125" y="4133850"/>
          <a:ext cx="11938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0" name="Equation" r:id="rId7" imgW="485792" imgH="142959" progId="Equation.DSMT4">
                  <p:embed/>
                </p:oleObj>
              </mc:Choice>
              <mc:Fallback>
                <p:oleObj name="Equation" r:id="rId7" imgW="485792" imgH="1429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4133850"/>
                        <a:ext cx="11938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51" name="Group 92"/>
          <p:cNvGrpSpPr>
            <a:grpSpLocks/>
          </p:cNvGrpSpPr>
          <p:nvPr/>
        </p:nvGrpSpPr>
        <p:grpSpPr bwMode="auto">
          <a:xfrm>
            <a:off x="619125" y="1863725"/>
            <a:ext cx="3395663" cy="565150"/>
            <a:chOff x="219" y="794"/>
            <a:chExt cx="2139" cy="356"/>
          </a:xfrm>
        </p:grpSpPr>
        <p:graphicFrame>
          <p:nvGraphicFramePr>
            <p:cNvPr id="6172" name="Object 9"/>
            <p:cNvGraphicFramePr>
              <a:graphicFrameLocks noChangeAspect="1"/>
            </p:cNvGraphicFramePr>
            <p:nvPr/>
          </p:nvGraphicFramePr>
          <p:xfrm>
            <a:off x="219" y="794"/>
            <a:ext cx="261" cy="3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11" name="Equation" r:id="rId9" imgW="47743" imgH="85776" progId="Equation.DSMT4">
                    <p:embed/>
                  </p:oleObj>
                </mc:Choice>
                <mc:Fallback>
                  <p:oleObj name="Equation" r:id="rId9" imgW="47743" imgH="85776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" y="794"/>
                          <a:ext cx="261" cy="3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73" name="Rectangle 53"/>
            <p:cNvSpPr>
              <a:spLocks noChangeArrowheads="1"/>
            </p:cNvSpPr>
            <p:nvPr/>
          </p:nvSpPr>
          <p:spPr bwMode="auto">
            <a:xfrm>
              <a:off x="480" y="820"/>
              <a:ext cx="187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99"/>
                  </a:solidFill>
                  <a:latin typeface="Times New Roman" pitchFamily="18" charset="0"/>
                </a:rPr>
                <a:t>là VTPT của mp(α)</a:t>
              </a:r>
            </a:p>
          </p:txBody>
        </p:sp>
      </p:grpSp>
      <p:sp>
        <p:nvSpPr>
          <p:cNvPr id="6152" name="Rectangle 54"/>
          <p:cNvSpPr>
            <a:spLocks noChangeArrowheads="1"/>
          </p:cNvSpPr>
          <p:nvPr/>
        </p:nvSpPr>
        <p:spPr bwMode="auto">
          <a:xfrm>
            <a:off x="152400" y="904875"/>
            <a:ext cx="6402388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FF0000"/>
                </a:solidFill>
              </a:rPr>
              <a:t>1.</a:t>
            </a:r>
            <a:r>
              <a:rPr lang="en-US" sz="2800" b="1">
                <a:solidFill>
                  <a:srgbClr val="000099"/>
                </a:solidFill>
              </a:rPr>
              <a:t> </a:t>
            </a:r>
            <a:r>
              <a:rPr lang="en-US" sz="2800" b="1" u="sng">
                <a:solidFill>
                  <a:srgbClr val="FF0000"/>
                </a:solidFill>
              </a:rPr>
              <a:t>Vectơ pháp tuyến của mặt phẳng</a:t>
            </a:r>
            <a:endParaRPr lang="en-US" sz="2800" u="sng">
              <a:solidFill>
                <a:srgbClr val="FF0000"/>
              </a:solidFill>
              <a:sym typeface="Symbol" pitchFamily="18" charset="2"/>
            </a:endParaRPr>
          </a:p>
        </p:txBody>
      </p:sp>
      <p:grpSp>
        <p:nvGrpSpPr>
          <p:cNvPr id="6153" name="Group 4"/>
          <p:cNvGrpSpPr>
            <a:grpSpLocks/>
          </p:cNvGrpSpPr>
          <p:nvPr/>
        </p:nvGrpSpPr>
        <p:grpSpPr bwMode="auto">
          <a:xfrm>
            <a:off x="6096000" y="4038600"/>
            <a:ext cx="1295400" cy="1416050"/>
            <a:chOff x="4700804" y="4648200"/>
            <a:chExt cx="1928596" cy="1646239"/>
          </a:xfrm>
        </p:grpSpPr>
        <p:sp>
          <p:nvSpPr>
            <p:cNvPr id="6158" name="Line 15"/>
            <p:cNvSpPr>
              <a:spLocks noChangeShapeType="1"/>
            </p:cNvSpPr>
            <p:nvPr/>
          </p:nvSpPr>
          <p:spPr bwMode="auto">
            <a:xfrm flipH="1">
              <a:off x="4700804" y="5718495"/>
              <a:ext cx="623455" cy="346364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 u="sng">
                <a:solidFill>
                  <a:srgbClr val="000000"/>
                </a:solidFill>
              </a:endParaRPr>
            </a:p>
          </p:txBody>
        </p:sp>
        <p:grpSp>
          <p:nvGrpSpPr>
            <p:cNvPr id="6159" name="Group 1"/>
            <p:cNvGrpSpPr>
              <a:grpSpLocks/>
            </p:cNvGrpSpPr>
            <p:nvPr/>
          </p:nvGrpSpPr>
          <p:grpSpPr bwMode="auto">
            <a:xfrm>
              <a:off x="5017294" y="4648200"/>
              <a:ext cx="1612106" cy="1646239"/>
              <a:chOff x="3798094" y="4648200"/>
              <a:chExt cx="1612106" cy="1646239"/>
            </a:xfrm>
          </p:grpSpPr>
          <p:sp>
            <p:nvSpPr>
              <p:cNvPr id="6160" name="Line 15"/>
              <p:cNvSpPr>
                <a:spLocks noChangeShapeType="1"/>
              </p:cNvSpPr>
              <p:nvPr/>
            </p:nvSpPr>
            <p:spPr bwMode="auto">
              <a:xfrm>
                <a:off x="4089400" y="5723732"/>
                <a:ext cx="1168400" cy="0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000" b="1" u="sng">
                  <a:solidFill>
                    <a:srgbClr val="000000"/>
                  </a:solidFill>
                </a:endParaRPr>
              </a:p>
            </p:txBody>
          </p:sp>
          <p:graphicFrame>
            <p:nvGraphicFramePr>
              <p:cNvPr id="6161" name="Object 137"/>
              <p:cNvGraphicFramePr>
                <a:graphicFrameLocks noChangeAspect="1"/>
              </p:cNvGraphicFramePr>
              <p:nvPr/>
            </p:nvGraphicFramePr>
            <p:xfrm>
              <a:off x="4572000" y="5330686"/>
              <a:ext cx="247650" cy="3603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812" name="Equation" r:id="rId11" imgW="139639" imgH="203112" progId="Equation.DSMT4">
                      <p:embed/>
                    </p:oleObj>
                  </mc:Choice>
                  <mc:Fallback>
                    <p:oleObj name="Equation" r:id="rId11" imgW="139639" imgH="203112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72000" y="5330686"/>
                            <a:ext cx="247650" cy="36036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162" name="Object 141"/>
              <p:cNvGraphicFramePr>
                <a:graphicFrameLocks noChangeAspect="1"/>
              </p:cNvGraphicFramePr>
              <p:nvPr/>
            </p:nvGraphicFramePr>
            <p:xfrm>
              <a:off x="3798094" y="5840414"/>
              <a:ext cx="263525" cy="4540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813" name="Equation" r:id="rId13" imgW="139639" imgH="241195" progId="Equation.DSMT4">
                      <p:embed/>
                    </p:oleObj>
                  </mc:Choice>
                  <mc:Fallback>
                    <p:oleObj name="Equation" r:id="rId13" imgW="139639" imgH="241195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98094" y="5840414"/>
                            <a:ext cx="263525" cy="4540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6163" name="Group 146"/>
              <p:cNvGrpSpPr>
                <a:grpSpLocks/>
              </p:cNvGrpSpPr>
              <p:nvPr/>
            </p:nvGrpSpPr>
            <p:grpSpPr bwMode="auto">
              <a:xfrm>
                <a:off x="4006850" y="4871245"/>
                <a:ext cx="292100" cy="900112"/>
                <a:chOff x="1096" y="2945"/>
                <a:chExt cx="256" cy="807"/>
              </a:xfrm>
            </p:grpSpPr>
            <p:sp>
              <p:nvSpPr>
                <p:cNvPr id="6165" name="Oval 143"/>
                <p:cNvSpPr>
                  <a:spLocks noChangeArrowheads="1"/>
                </p:cNvSpPr>
                <p:nvPr/>
              </p:nvSpPr>
              <p:spPr bwMode="auto">
                <a:xfrm>
                  <a:off x="1176" y="3672"/>
                  <a:ext cx="48" cy="48"/>
                </a:xfrm>
                <a:prstGeom prst="ellipse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000" b="1" u="sng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6166" name="Group 145"/>
                <p:cNvGrpSpPr>
                  <a:grpSpLocks/>
                </p:cNvGrpSpPr>
                <p:nvPr/>
              </p:nvGrpSpPr>
              <p:grpSpPr bwMode="auto">
                <a:xfrm>
                  <a:off x="1096" y="2945"/>
                  <a:ext cx="256" cy="807"/>
                  <a:chOff x="1104" y="3033"/>
                  <a:chExt cx="256" cy="807"/>
                </a:xfrm>
              </p:grpSpPr>
              <p:sp>
                <p:nvSpPr>
                  <p:cNvPr id="6167" name="Line 10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104" y="3662"/>
                    <a:ext cx="96" cy="34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000" b="1" u="sng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6168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1104" y="3696"/>
                    <a:ext cx="0" cy="144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000" b="1" u="sng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6169" name="Line 106"/>
                  <p:cNvSpPr>
                    <a:spLocks noChangeShapeType="1"/>
                  </p:cNvSpPr>
                  <p:nvPr/>
                </p:nvSpPr>
                <p:spPr bwMode="auto">
                  <a:xfrm>
                    <a:off x="1216" y="3662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000" b="1" u="sng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6170" name="Line 107"/>
                  <p:cNvSpPr>
                    <a:spLocks noChangeShapeType="1"/>
                  </p:cNvSpPr>
                  <p:nvPr/>
                </p:nvSpPr>
                <p:spPr bwMode="auto">
                  <a:xfrm>
                    <a:off x="1352" y="3648"/>
                    <a:ext cx="0" cy="142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000" b="1" u="sng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6171" name="Line 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08" y="3033"/>
                    <a:ext cx="0" cy="759"/>
                  </a:xfrm>
                  <a:prstGeom prst="line">
                    <a:avLst/>
                  </a:prstGeom>
                  <a:noFill/>
                  <a:ln w="38100">
                    <a:solidFill>
                      <a:srgbClr val="FF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sz="2000" b="1" u="sng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aphicFrame>
            <p:nvGraphicFramePr>
              <p:cNvPr id="6164" name="Object 20"/>
              <p:cNvGraphicFramePr>
                <a:graphicFrameLocks noChangeAspect="1"/>
              </p:cNvGraphicFramePr>
              <p:nvPr/>
            </p:nvGraphicFramePr>
            <p:xfrm>
              <a:off x="4267200" y="4648200"/>
              <a:ext cx="1143000" cy="4746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814" name="Equation" r:id="rId15" imgW="485792" imgH="142959" progId="Equation.DSMT4">
                      <p:embed/>
                    </p:oleObj>
                  </mc:Choice>
                  <mc:Fallback>
                    <p:oleObj name="Equation" r:id="rId15" imgW="485792" imgH="142959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67200" y="4648200"/>
                            <a:ext cx="1143000" cy="47466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6154" name="Text Box 97"/>
          <p:cNvSpPr txBox="1">
            <a:spLocks noChangeArrowheads="1"/>
          </p:cNvSpPr>
          <p:nvPr/>
        </p:nvSpPr>
        <p:spPr bwMode="auto">
          <a:xfrm>
            <a:off x="2459038" y="152400"/>
            <a:ext cx="4675187" cy="519113"/>
          </a:xfrm>
          <a:prstGeom prst="rect">
            <a:avLst/>
          </a:prstGeom>
          <a:solidFill>
            <a:srgbClr val="000099"/>
          </a:solidFill>
          <a:ln>
            <a:noFill/>
          </a:ln>
          <a:effectLst>
            <a:prstShdw prst="shdw17" dist="17961" dir="2700000">
              <a:srgbClr val="00005C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 b="1"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 b="1"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 b="1"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 b="1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u="none">
                <a:solidFill>
                  <a:srgbClr val="FFFF00"/>
                </a:solidFill>
              </a:rPr>
              <a:t>KIẾN THỨC CẦN GHI NHỚ</a:t>
            </a:r>
          </a:p>
        </p:txBody>
      </p:sp>
      <p:grpSp>
        <p:nvGrpSpPr>
          <p:cNvPr id="6155" name="Group 16"/>
          <p:cNvGrpSpPr>
            <a:grpSpLocks/>
          </p:cNvGrpSpPr>
          <p:nvPr/>
        </p:nvGrpSpPr>
        <p:grpSpPr bwMode="auto">
          <a:xfrm>
            <a:off x="5132388" y="5572125"/>
            <a:ext cx="1471612" cy="547688"/>
            <a:chOff x="3429000" y="5953126"/>
            <a:chExt cx="1676400" cy="548039"/>
          </a:xfrm>
        </p:grpSpPr>
        <p:cxnSp>
          <p:nvCxnSpPr>
            <p:cNvPr id="6156" name="Straight Connector 10"/>
            <p:cNvCxnSpPr>
              <a:cxnSpLocks noChangeShapeType="1"/>
            </p:cNvCxnSpPr>
            <p:nvPr/>
          </p:nvCxnSpPr>
          <p:spPr bwMode="auto">
            <a:xfrm flipV="1">
              <a:off x="3429000" y="6309608"/>
              <a:ext cx="1676400" cy="33866"/>
            </a:xfrm>
            <a:prstGeom prst="line">
              <a:avLst/>
            </a:prstGeom>
            <a:noFill/>
            <a:ln w="28575" algn="ctr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57" name="Straight Connector 65"/>
            <p:cNvCxnSpPr>
              <a:cxnSpLocks noChangeShapeType="1"/>
            </p:cNvCxnSpPr>
            <p:nvPr/>
          </p:nvCxnSpPr>
          <p:spPr bwMode="auto">
            <a:xfrm flipV="1">
              <a:off x="3562350" y="5953126"/>
              <a:ext cx="1066800" cy="548039"/>
            </a:xfrm>
            <a:prstGeom prst="line">
              <a:avLst/>
            </a:prstGeom>
            <a:noFill/>
            <a:ln w="28575" algn="ctr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59675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61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7_Thiết kế mặc định">
  <a:themeElements>
    <a:clrScheme name="7_Thiết kế mặc địn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Thiết kế mặc địn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7_Thiết kế mặc địn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Thiết kế mặc địn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Thiết kế mặc địn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Thiết kế mặc địn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Thiết kế mặc địn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Thiết kế mặc địn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Thiết kế mặc địn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Thiết kế mặc địn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Thiết kế mặc địn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Thiết kế mặc địn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Thiết kế mặc địn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Thiết kế mặc địn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485</Words>
  <Application>Microsoft Office PowerPoint</Application>
  <PresentationFormat>On-screen Show (4:3)</PresentationFormat>
  <Paragraphs>127</Paragraphs>
  <Slides>23</Slides>
  <Notes>0</Notes>
  <HiddenSlides>1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Office Theme</vt:lpstr>
      <vt:lpstr>Textured</vt:lpstr>
      <vt:lpstr>Ocean</vt:lpstr>
      <vt:lpstr>7_Thiết kế mặc định</vt:lpstr>
      <vt:lpstr>Equation</vt:lpstr>
      <vt:lpstr>Chương III.  PHƯƠNG PHÁP TỌA ĐỘ TRONG KHÔNG GIAN</vt:lpstr>
      <vt:lpstr>PowerPoint Presentation</vt:lpstr>
      <vt:lpstr>PowerPoint Presentation</vt:lpstr>
      <vt:lpstr>PowerPoint Presentation</vt:lpstr>
      <vt:lpstr>KIỂM TRA BÀI CŨ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III. PHƯƠNG PHÁP TỌA DỘ TRONG KHÔNG GIAN</dc:title>
  <dc:creator>SONY</dc:creator>
  <cp:lastModifiedBy>user</cp:lastModifiedBy>
  <cp:revision>5</cp:revision>
  <dcterms:created xsi:type="dcterms:W3CDTF">2020-04-10T03:18:41Z</dcterms:created>
  <dcterms:modified xsi:type="dcterms:W3CDTF">2021-02-19T07:36:28Z</dcterms:modified>
</cp:coreProperties>
</file>